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6" r:id="rId3"/>
    <p:sldId id="257" r:id="rId4"/>
    <p:sldId id="259" r:id="rId5"/>
    <p:sldId id="260" r:id="rId6"/>
    <p:sldId id="270" r:id="rId7"/>
    <p:sldId id="266"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60" d="100"/>
          <a:sy n="60" d="100"/>
        </p:scale>
        <p:origin x="7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943922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852405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3947616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430678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1425473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673629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455593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839355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1825345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542080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66A15-A7A0-4422-9D57-E4469860A1AA}" type="datetimeFigureOut">
              <a:rPr lang="en-US" smtClean="0"/>
              <a:t>4/5/2018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3897171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66A15-A7A0-4422-9D57-E4469860A1AA}" type="datetimeFigureOut">
              <a:rPr lang="en-US" smtClean="0"/>
              <a:t>4/5/2018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F3E24-4D1D-441B-82BD-0367534FC247}" type="slidenum">
              <a:rPr lang="en-US" smtClean="0"/>
              <a:t>‹#›</a:t>
            </a:fld>
            <a:endParaRPr lang="en-US" dirty="0"/>
          </a:p>
        </p:txBody>
      </p:sp>
    </p:spTree>
    <p:extLst>
      <p:ext uri="{BB962C8B-B14F-4D97-AF65-F5344CB8AC3E}">
        <p14:creationId xmlns:p14="http://schemas.microsoft.com/office/powerpoint/2010/main" val="1331155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547" y="252072"/>
            <a:ext cx="11983453" cy="1077218"/>
          </a:xfrm>
          <a:prstGeom prst="rect">
            <a:avLst/>
          </a:prstGeom>
          <a:noFill/>
        </p:spPr>
        <p:txBody>
          <a:bodyPr wrap="square" rtlCol="0">
            <a:spAutoFit/>
          </a:bodyPr>
          <a:lstStyle/>
          <a:p>
            <a:pPr algn="ctr" fontAlgn="base"/>
            <a:r>
              <a:rPr lang="en-US" sz="3200" b="1" dirty="0" smtClean="0"/>
              <a:t>2018 </a:t>
            </a:r>
            <a:r>
              <a:rPr lang="en-US" sz="3200" b="1" dirty="0"/>
              <a:t>Eastern VHF/UHF Conference – </a:t>
            </a:r>
            <a:r>
              <a:rPr lang="en-US" sz="3200" b="1" dirty="0" smtClean="0"/>
              <a:t> </a:t>
            </a:r>
            <a:endParaRPr lang="en-US" sz="3200" b="1" dirty="0" smtClean="0"/>
          </a:p>
          <a:p>
            <a:pPr algn="ctr" fontAlgn="base"/>
            <a:r>
              <a:rPr lang="en-US" sz="3200" b="1" dirty="0" smtClean="0"/>
              <a:t>2018 ARRL International Grid Chase OVERVIEW</a:t>
            </a:r>
            <a:endParaRPr lang="en-US" sz="3200" dirty="0"/>
          </a:p>
        </p:txBody>
      </p:sp>
      <p:sp>
        <p:nvSpPr>
          <p:cNvPr id="3" name="TextBox 2"/>
          <p:cNvSpPr txBox="1"/>
          <p:nvPr/>
        </p:nvSpPr>
        <p:spPr>
          <a:xfrm>
            <a:off x="2662989" y="6198812"/>
            <a:ext cx="6994358" cy="369332"/>
          </a:xfrm>
          <a:prstGeom prst="rect">
            <a:avLst/>
          </a:prstGeom>
          <a:noFill/>
        </p:spPr>
        <p:txBody>
          <a:bodyPr wrap="square" rtlCol="0">
            <a:spAutoFit/>
          </a:bodyPr>
          <a:lstStyle/>
          <a:p>
            <a:pPr algn="ctr"/>
            <a:r>
              <a:rPr lang="en-US" b="1" dirty="0" smtClean="0"/>
              <a:t>Moderator: Bart Jahnke, W9JJ – ARRL Contest Branch Manager</a:t>
            </a:r>
            <a:endParaRPr lang="en-US"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772" y="1576786"/>
            <a:ext cx="6199002" cy="4374529"/>
          </a:xfrm>
          <a:prstGeom prst="rect">
            <a:avLst/>
          </a:prstGeom>
        </p:spPr>
      </p:pic>
    </p:spTree>
    <p:extLst>
      <p:ext uri="{BB962C8B-B14F-4D97-AF65-F5344CB8AC3E}">
        <p14:creationId xmlns:p14="http://schemas.microsoft.com/office/powerpoint/2010/main" val="2848437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8985" y="685741"/>
            <a:ext cx="11840509" cy="5699018"/>
          </a:xfrm>
        </p:spPr>
        <p:txBody>
          <a:bodyPr>
            <a:noAutofit/>
          </a:bodyPr>
          <a:lstStyle/>
          <a:p>
            <a:pPr marL="342900" indent="-342900" algn="l" fontAlgn="base">
              <a:buFontTx/>
              <a:buChar char="-"/>
            </a:pPr>
            <a:r>
              <a:rPr lang="en-US" sz="2200" b="1" dirty="0"/>
              <a:t>The 2018 International Grid Chase: </a:t>
            </a:r>
            <a:r>
              <a:rPr lang="en-US" sz="2200" dirty="0"/>
              <a:t>Runs from January 1 </a:t>
            </a:r>
            <a:r>
              <a:rPr lang="en-US" sz="2200" dirty="0" smtClean="0"/>
              <a:t>@ 0000 </a:t>
            </a:r>
            <a:r>
              <a:rPr lang="en-US" sz="2200" dirty="0" err="1"/>
              <a:t>UTC</a:t>
            </a:r>
            <a:r>
              <a:rPr lang="en-US" sz="2200" dirty="0"/>
              <a:t> to December 31 </a:t>
            </a:r>
            <a:r>
              <a:rPr lang="en-US" sz="2200" dirty="0" smtClean="0"/>
              <a:t>@ 2359 </a:t>
            </a:r>
            <a:r>
              <a:rPr lang="en-US" sz="2200" dirty="0" err="1" smtClean="0"/>
              <a:t>UTC</a:t>
            </a:r>
            <a:r>
              <a:rPr lang="en-US" sz="2200" dirty="0" smtClean="0"/>
              <a:t>. </a:t>
            </a:r>
          </a:p>
          <a:p>
            <a:pPr marL="342900" indent="-342900" algn="l" fontAlgn="base">
              <a:buFontTx/>
              <a:buChar char="-"/>
            </a:pPr>
            <a:endParaRPr lang="en-US" sz="2200" dirty="0" smtClean="0"/>
          </a:p>
          <a:p>
            <a:pPr marL="342900" indent="-342900" algn="l" fontAlgn="base">
              <a:buFontTx/>
              <a:buChar char="-"/>
            </a:pPr>
            <a:r>
              <a:rPr lang="en-US" sz="2200" b="1" dirty="0" smtClean="0"/>
              <a:t>Objective </a:t>
            </a:r>
            <a:r>
              <a:rPr lang="en-US" sz="2200" b="1" dirty="0"/>
              <a:t>and Scoring:</a:t>
            </a:r>
            <a:r>
              <a:rPr lang="en-US" sz="2200" dirty="0"/>
              <a:t> On a Monthly basis, on amateur frequencies from HF to Microwaves, to contact </a:t>
            </a:r>
            <a:r>
              <a:rPr lang="en-US" sz="2200" dirty="0" smtClean="0"/>
              <a:t>amateur </a:t>
            </a:r>
            <a:r>
              <a:rPr lang="en-US" sz="2200" dirty="0"/>
              <a:t>stations in as many different 2 degrees by 1 degree maidenhead 4-digit grid squares as possible. </a:t>
            </a:r>
            <a:r>
              <a:rPr lang="en-US" sz="2200" dirty="0" smtClean="0"/>
              <a:t>On </a:t>
            </a:r>
            <a:r>
              <a:rPr lang="en-US" sz="2200" dirty="0"/>
              <a:t>a monthly basis, participants earn 1 point for each new grid square worked for each band-mode combination. After the 12 month event has concluded, monthly totals will tallied for a year-end score</a:t>
            </a:r>
            <a:r>
              <a:rPr lang="en-US" sz="2200" dirty="0" smtClean="0"/>
              <a:t>.</a:t>
            </a:r>
          </a:p>
          <a:p>
            <a:pPr marL="342900" indent="-342900" algn="l" fontAlgn="base">
              <a:buFontTx/>
              <a:buChar char="-"/>
            </a:pPr>
            <a:endParaRPr lang="en-US" sz="2200" dirty="0" smtClean="0"/>
          </a:p>
          <a:p>
            <a:pPr marL="342900" indent="-342900" algn="l" fontAlgn="base">
              <a:buFontTx/>
              <a:buChar char="-"/>
            </a:pPr>
            <a:r>
              <a:rPr lang="en-US" sz="2200" b="1" dirty="0" smtClean="0"/>
              <a:t>Reporting: </a:t>
            </a:r>
            <a:r>
              <a:rPr lang="en-US" sz="2200" dirty="0" smtClean="0"/>
              <a:t>Everything flows through your uploads to Logbook of the World (</a:t>
            </a:r>
            <a:r>
              <a:rPr lang="en-US" sz="2200" dirty="0" err="1" smtClean="0"/>
              <a:t>LoTW</a:t>
            </a:r>
            <a:r>
              <a:rPr lang="en-US" sz="2200" dirty="0" smtClean="0"/>
              <a:t>).</a:t>
            </a:r>
          </a:p>
          <a:p>
            <a:pPr marL="342900" indent="-342900" algn="l" fontAlgn="base">
              <a:buFontTx/>
              <a:buChar char="-"/>
            </a:pPr>
            <a:endParaRPr lang="en-US" sz="2200" dirty="0"/>
          </a:p>
          <a:p>
            <a:pPr marL="342900" indent="-342900" algn="l" fontAlgn="base">
              <a:buFontTx/>
              <a:buChar char="-"/>
            </a:pPr>
            <a:r>
              <a:rPr lang="en-US" sz="2200" b="1" dirty="0"/>
              <a:t>Monthly Tallies: </a:t>
            </a:r>
            <a:r>
              <a:rPr lang="en-US" sz="2200" dirty="0"/>
              <a:t>On the </a:t>
            </a:r>
            <a:r>
              <a:rPr lang="en-US" sz="2200" dirty="0" smtClean="0"/>
              <a:t>10</a:t>
            </a:r>
            <a:r>
              <a:rPr lang="en-US" sz="2200" baseline="30000" dirty="0" smtClean="0"/>
              <a:t>th</a:t>
            </a:r>
            <a:r>
              <a:rPr lang="en-US" sz="2200" dirty="0" smtClean="0"/>
              <a:t> </a:t>
            </a:r>
            <a:r>
              <a:rPr lang="en-US" sz="2200" dirty="0"/>
              <a:t>day (2359 </a:t>
            </a:r>
            <a:r>
              <a:rPr lang="en-US" sz="2200" dirty="0" err="1"/>
              <a:t>UTC</a:t>
            </a:r>
            <a:r>
              <a:rPr lang="en-US" sz="2200" dirty="0"/>
              <a:t>) of the </a:t>
            </a:r>
            <a:r>
              <a:rPr lang="en-US" sz="2200" dirty="0" smtClean="0"/>
              <a:t>following month </a:t>
            </a:r>
            <a:r>
              <a:rPr lang="en-US" sz="2200" dirty="0"/>
              <a:t>a tally will be made for the prior month</a:t>
            </a:r>
            <a:r>
              <a:rPr lang="en-US" sz="2200" dirty="0" smtClean="0"/>
              <a:t>.</a:t>
            </a:r>
            <a:endParaRPr lang="en-US" sz="2200" dirty="0"/>
          </a:p>
          <a:p>
            <a:pPr fontAlgn="base"/>
            <a:endParaRPr lang="en-US" b="1" dirty="0" smtClean="0"/>
          </a:p>
        </p:txBody>
      </p:sp>
    </p:spTree>
    <p:extLst>
      <p:ext uri="{BB962C8B-B14F-4D97-AF65-F5344CB8AC3E}">
        <p14:creationId xmlns:p14="http://schemas.microsoft.com/office/powerpoint/2010/main" val="394058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72715"/>
            <a:ext cx="10515600" cy="6297417"/>
          </a:xfrm>
        </p:spPr>
        <p:txBody>
          <a:bodyPr>
            <a:noAutofit/>
          </a:bodyPr>
          <a:lstStyle/>
          <a:p>
            <a:pPr marL="0" indent="0">
              <a:buNone/>
            </a:pPr>
            <a:endParaRPr lang="en-US" sz="2400" b="1" dirty="0" smtClean="0"/>
          </a:p>
          <a:p>
            <a:pPr marL="0" indent="0">
              <a:lnSpc>
                <a:spcPct val="100000"/>
              </a:lnSpc>
              <a:buNone/>
            </a:pPr>
            <a:r>
              <a:rPr lang="en-US" sz="2200" b="1" dirty="0" smtClean="0"/>
              <a:t>How it works: </a:t>
            </a:r>
          </a:p>
          <a:p>
            <a:pPr marL="0" indent="0">
              <a:lnSpc>
                <a:spcPct val="100000"/>
              </a:lnSpc>
              <a:buNone/>
            </a:pPr>
            <a:endParaRPr lang="en-US" sz="2200" b="1" dirty="0"/>
          </a:p>
          <a:p>
            <a:pPr marL="342900" indent="-342900">
              <a:lnSpc>
                <a:spcPct val="100000"/>
              </a:lnSpc>
              <a:buFontTx/>
              <a:buChar char="-"/>
            </a:pPr>
            <a:r>
              <a:rPr lang="en-US" sz="2200" b="1" dirty="0" smtClean="0"/>
              <a:t>Make contacts on any or all </a:t>
            </a:r>
            <a:r>
              <a:rPr lang="en-US" sz="2200" b="1" dirty="0"/>
              <a:t>US Amateur Bands (2200 meters to Light {excluding 60 meters</a:t>
            </a:r>
            <a:r>
              <a:rPr lang="en-US" sz="2200" b="1" dirty="0" smtClean="0"/>
              <a:t>}).</a:t>
            </a:r>
            <a:endParaRPr lang="en-US" sz="2200" b="1" dirty="0"/>
          </a:p>
          <a:p>
            <a:pPr marL="342900" indent="-342900">
              <a:lnSpc>
                <a:spcPct val="100000"/>
              </a:lnSpc>
              <a:buFontTx/>
              <a:buChar char="-"/>
            </a:pPr>
            <a:r>
              <a:rPr lang="en-US" sz="2200" b="1" dirty="0"/>
              <a:t>Work stations on Phone, CW or </a:t>
            </a:r>
            <a:r>
              <a:rPr lang="en-US" sz="2200" b="1" dirty="0" smtClean="0"/>
              <a:t>Digital.</a:t>
            </a:r>
            <a:endParaRPr lang="en-US" sz="2200" b="1" dirty="0"/>
          </a:p>
          <a:p>
            <a:pPr marL="342900" indent="-342900">
              <a:lnSpc>
                <a:spcPct val="100000"/>
              </a:lnSpc>
              <a:buFontTx/>
              <a:buChar char="-"/>
            </a:pPr>
            <a:r>
              <a:rPr lang="en-US" sz="2200" b="1" dirty="0"/>
              <a:t>Any valid </a:t>
            </a:r>
            <a:r>
              <a:rPr lang="en-US" sz="2200" b="1" dirty="0" err="1"/>
              <a:t>QSO</a:t>
            </a:r>
            <a:r>
              <a:rPr lang="en-US" sz="2200" b="1" dirty="0"/>
              <a:t> exchange is </a:t>
            </a:r>
            <a:r>
              <a:rPr lang="en-US" sz="2200" b="1" dirty="0" smtClean="0"/>
              <a:t>permitted (you do not need to exchange grid squares).</a:t>
            </a:r>
            <a:endParaRPr lang="en-US" sz="2200" b="1" dirty="0"/>
          </a:p>
          <a:p>
            <a:pPr marL="342900" indent="-342900">
              <a:lnSpc>
                <a:spcPct val="100000"/>
              </a:lnSpc>
              <a:buFontTx/>
              <a:buChar char="-"/>
            </a:pPr>
            <a:r>
              <a:rPr lang="en-US" sz="2200" b="1" dirty="0"/>
              <a:t>Grid Square location is determined by the </a:t>
            </a:r>
            <a:r>
              <a:rPr lang="en-US" sz="2200" b="1" dirty="0" err="1"/>
              <a:t>LoTW</a:t>
            </a:r>
            <a:r>
              <a:rPr lang="en-US" sz="2200" b="1" dirty="0"/>
              <a:t> Station Location you select when uploading your </a:t>
            </a:r>
            <a:r>
              <a:rPr lang="en-US" sz="2200" b="1" dirty="0" err="1"/>
              <a:t>QSOs</a:t>
            </a:r>
            <a:r>
              <a:rPr lang="en-US" sz="2200" b="1" dirty="0"/>
              <a:t>. If you operate from </a:t>
            </a:r>
            <a:r>
              <a:rPr lang="en-US" sz="2200" b="1" dirty="0" smtClean="0"/>
              <a:t>multiple grids </a:t>
            </a:r>
            <a:r>
              <a:rPr lang="en-US" sz="2200" b="1" dirty="0"/>
              <a:t>(perhaps </a:t>
            </a:r>
            <a:r>
              <a:rPr lang="en-US" sz="2200" b="1" dirty="0" smtClean="0"/>
              <a:t>as a </a:t>
            </a:r>
            <a:r>
              <a:rPr lang="en-US" sz="2200" b="1" dirty="0"/>
              <a:t>Rover), for each grid you activate you will need to create a new </a:t>
            </a:r>
            <a:r>
              <a:rPr lang="en-US" sz="2200" b="1" dirty="0" err="1" smtClean="0"/>
              <a:t>LoTW</a:t>
            </a:r>
            <a:r>
              <a:rPr lang="en-US" sz="2200" b="1" dirty="0" smtClean="0"/>
              <a:t> </a:t>
            </a:r>
            <a:r>
              <a:rPr lang="en-US" sz="2200" b="1" dirty="0" err="1" smtClean="0"/>
              <a:t>TQSL</a:t>
            </a:r>
            <a:r>
              <a:rPr lang="en-US" sz="2200" b="1" dirty="0" smtClean="0"/>
              <a:t> </a:t>
            </a:r>
            <a:r>
              <a:rPr lang="en-US" sz="2200" b="1" dirty="0"/>
              <a:t>Station Location (specifying that grid square</a:t>
            </a:r>
            <a:r>
              <a:rPr lang="en-US" sz="2200" b="1" dirty="0" smtClean="0"/>
              <a:t>), AND you must be sure to upload to </a:t>
            </a:r>
            <a:r>
              <a:rPr lang="en-US" sz="2200" b="1" dirty="0" err="1" smtClean="0"/>
              <a:t>LoTW</a:t>
            </a:r>
            <a:r>
              <a:rPr lang="en-US" sz="2200" b="1" dirty="0" smtClean="0"/>
              <a:t> all </a:t>
            </a:r>
            <a:r>
              <a:rPr lang="en-US" sz="2200" b="1" dirty="0" err="1" smtClean="0"/>
              <a:t>QSOs</a:t>
            </a:r>
            <a:r>
              <a:rPr lang="en-US" sz="2200" b="1" dirty="0" smtClean="0"/>
              <a:t> from that grid square using that specific </a:t>
            </a:r>
            <a:r>
              <a:rPr lang="en-US" sz="2200" b="1" dirty="0" err="1" smtClean="0"/>
              <a:t>TQSL</a:t>
            </a:r>
            <a:r>
              <a:rPr lang="en-US" sz="2200" b="1" dirty="0" smtClean="0"/>
              <a:t> station location at upload.</a:t>
            </a:r>
          </a:p>
          <a:p>
            <a:pPr marL="342900" indent="-342900">
              <a:lnSpc>
                <a:spcPct val="100000"/>
              </a:lnSpc>
              <a:buFontTx/>
              <a:buChar char="-"/>
            </a:pPr>
            <a:r>
              <a:rPr lang="en-US" sz="2200" b="1" dirty="0" smtClean="0"/>
              <a:t>Each month in 2018 you can repeat these contacts (each month is a separate event period).</a:t>
            </a:r>
          </a:p>
          <a:p>
            <a:pPr marL="0" indent="0">
              <a:buNone/>
            </a:pPr>
            <a:endParaRPr lang="en-US" sz="2400" dirty="0" smtClean="0"/>
          </a:p>
        </p:txBody>
      </p:sp>
    </p:spTree>
    <p:extLst>
      <p:ext uri="{BB962C8B-B14F-4D97-AF65-F5344CB8AC3E}">
        <p14:creationId xmlns:p14="http://schemas.microsoft.com/office/powerpoint/2010/main" val="480440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5011" y="224589"/>
            <a:ext cx="11502189" cy="6633411"/>
          </a:xfrm>
        </p:spPr>
        <p:txBody>
          <a:bodyPr anchor="t" anchorCtr="0">
            <a:noAutofit/>
          </a:bodyPr>
          <a:lstStyle/>
          <a:p>
            <a:pPr lvl="1" algn="l" rtl="0">
              <a:lnSpc>
                <a:spcPct val="90000"/>
              </a:lnSpc>
              <a:spcBef>
                <a:spcPct val="0"/>
              </a:spcBef>
            </a:pPr>
            <a:r>
              <a:rPr lang="en-US" sz="2200" b="1" dirty="0" smtClean="0"/>
              <a:t>- Tracking your activity: </a:t>
            </a:r>
            <a:r>
              <a:rPr lang="en-US" sz="2200" dirty="0" smtClean="0"/>
              <a:t>Follow how you and other participants are doing monthly on the </a:t>
            </a:r>
            <a:r>
              <a:rPr lang="en-US" sz="2200" dirty="0" err="1" smtClean="0"/>
              <a:t>ARRL’s</a:t>
            </a:r>
            <a:r>
              <a:rPr lang="en-US" sz="2200" dirty="0" smtClean="0"/>
              <a:t> </a:t>
            </a:r>
            <a:r>
              <a:rPr lang="en-US" sz="2200" dirty="0" err="1" smtClean="0"/>
              <a:t>Leaderboad</a:t>
            </a:r>
            <a:r>
              <a:rPr lang="en-US" sz="2200" dirty="0" smtClean="0"/>
              <a:t> at </a:t>
            </a:r>
            <a:r>
              <a:rPr lang="en-US" sz="2200" u="sng" dirty="0" smtClean="0">
                <a:solidFill>
                  <a:srgbClr val="0070C0"/>
                </a:solidFill>
              </a:rPr>
              <a:t>https://igc.arrl.org/leader-board.php</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5" name="Picture 4"/>
          <p:cNvPicPr>
            <a:picLocks noChangeAspect="1"/>
          </p:cNvPicPr>
          <p:nvPr/>
        </p:nvPicPr>
        <p:blipFill>
          <a:blip r:embed="rId2"/>
          <a:stretch>
            <a:fillRect/>
          </a:stretch>
        </p:blipFill>
        <p:spPr>
          <a:xfrm>
            <a:off x="385011" y="1061627"/>
            <a:ext cx="5625765" cy="5422907"/>
          </a:xfrm>
          <a:prstGeom prst="rect">
            <a:avLst/>
          </a:prstGeom>
        </p:spPr>
      </p:pic>
      <p:pic>
        <p:nvPicPr>
          <p:cNvPr id="6" name="Picture 5"/>
          <p:cNvPicPr>
            <a:picLocks noChangeAspect="1"/>
          </p:cNvPicPr>
          <p:nvPr/>
        </p:nvPicPr>
        <p:blipFill>
          <a:blip r:embed="rId3"/>
          <a:stretch>
            <a:fillRect/>
          </a:stretch>
        </p:blipFill>
        <p:spPr>
          <a:xfrm>
            <a:off x="6173203" y="1061628"/>
            <a:ext cx="5713997" cy="5422907"/>
          </a:xfrm>
          <a:prstGeom prst="rect">
            <a:avLst/>
          </a:prstGeom>
        </p:spPr>
      </p:pic>
    </p:spTree>
    <p:extLst>
      <p:ext uri="{BB962C8B-B14F-4D97-AF65-F5344CB8AC3E}">
        <p14:creationId xmlns:p14="http://schemas.microsoft.com/office/powerpoint/2010/main" val="3278795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179" y="288758"/>
            <a:ext cx="11341768" cy="6304547"/>
          </a:xfrm>
        </p:spPr>
        <p:txBody>
          <a:bodyPr>
            <a:noAutofit/>
          </a:bodyPr>
          <a:lstStyle/>
          <a:p>
            <a:pPr marL="0" indent="0">
              <a:buNone/>
            </a:pPr>
            <a:r>
              <a:rPr lang="en-US" sz="3200" b="1" dirty="0" smtClean="0"/>
              <a:t>Monthly and Year-End Tallies and more…</a:t>
            </a:r>
          </a:p>
          <a:p>
            <a:pPr>
              <a:buFontTx/>
              <a:buChar char="-"/>
            </a:pPr>
            <a:r>
              <a:rPr lang="en-US" sz="2200" b="1" dirty="0" smtClean="0"/>
              <a:t>Monthly tallies will show rank.  You can select various criteria to show your accomplishments.</a:t>
            </a:r>
          </a:p>
          <a:p>
            <a:pPr>
              <a:buFontTx/>
              <a:buChar char="-"/>
            </a:pPr>
            <a:r>
              <a:rPr lang="en-US" sz="2200" b="1" dirty="0" smtClean="0"/>
              <a:t>The tallies only show confirmed </a:t>
            </a:r>
            <a:r>
              <a:rPr lang="en-US" sz="2200" b="1" dirty="0" err="1" smtClean="0"/>
              <a:t>LoTW</a:t>
            </a:r>
            <a:r>
              <a:rPr lang="en-US" sz="2200" b="1" dirty="0" smtClean="0"/>
              <a:t> matches made within a given month, reported by the 10</a:t>
            </a:r>
            <a:r>
              <a:rPr lang="en-US" sz="2200" b="1" baseline="30000" dirty="0" smtClean="0"/>
              <a:t>th</a:t>
            </a:r>
            <a:r>
              <a:rPr lang="en-US" sz="2200" b="1" dirty="0" smtClean="0"/>
              <a:t> of the following month. Confirmation requires things like: Must be an </a:t>
            </a:r>
            <a:r>
              <a:rPr lang="en-US" sz="2200" b="1" dirty="0" err="1" smtClean="0"/>
              <a:t>LoTW</a:t>
            </a:r>
            <a:r>
              <a:rPr lang="en-US" sz="2200" b="1" dirty="0" smtClean="0"/>
              <a:t> participant; must make timely reporting (before 10</a:t>
            </a:r>
            <a:r>
              <a:rPr lang="en-US" sz="2200" b="1" baseline="30000" dirty="0" smtClean="0"/>
              <a:t>th</a:t>
            </a:r>
            <a:r>
              <a:rPr lang="en-US" sz="2200" b="1" dirty="0" smtClean="0"/>
              <a:t> day deadline); must include the correct grid square – </a:t>
            </a:r>
            <a:r>
              <a:rPr lang="en-US" sz="2200" b="1" dirty="0" err="1" smtClean="0"/>
              <a:t>TQSL</a:t>
            </a:r>
            <a:r>
              <a:rPr lang="en-US" sz="2200" b="1" dirty="0" smtClean="0"/>
              <a:t> station location – when uploading </a:t>
            </a:r>
            <a:r>
              <a:rPr lang="en-US" sz="2200" b="1" dirty="0" err="1" smtClean="0"/>
              <a:t>QSOs</a:t>
            </a:r>
            <a:r>
              <a:rPr lang="en-US" sz="2200" b="1" dirty="0" smtClean="0"/>
              <a:t> to </a:t>
            </a:r>
            <a:r>
              <a:rPr lang="en-US" sz="2200" b="1" dirty="0" err="1" smtClean="0"/>
              <a:t>LoTW</a:t>
            </a:r>
            <a:r>
              <a:rPr lang="en-US" sz="2200" b="1" dirty="0" smtClean="0"/>
              <a:t>.</a:t>
            </a:r>
          </a:p>
          <a:p>
            <a:pPr>
              <a:buFontTx/>
              <a:buChar char="-"/>
            </a:pPr>
            <a:r>
              <a:rPr lang="en-US" sz="2200" b="1" dirty="0" smtClean="0"/>
              <a:t>_ … _</a:t>
            </a:r>
            <a:endParaRPr lang="en-US" sz="2200" b="1" dirty="0"/>
          </a:p>
          <a:p>
            <a:pPr>
              <a:buFontTx/>
              <a:buChar char="-"/>
            </a:pPr>
            <a:r>
              <a:rPr lang="en-US" sz="2200" b="1" dirty="0" smtClean="0"/>
              <a:t>What if monthly deadlines are missed?  At year end, sometime about the end of January 2019, ARRL will run one last sweep of 2018 </a:t>
            </a:r>
            <a:r>
              <a:rPr lang="en-US" sz="2200" b="1" dirty="0" err="1" smtClean="0"/>
              <a:t>QSO</a:t>
            </a:r>
            <a:r>
              <a:rPr lang="en-US" sz="2200" b="1" dirty="0" smtClean="0"/>
              <a:t> uploads and will generate a Year-End tally.  This will collect up any post-monthly-deadline grids into a final year-end tally.  </a:t>
            </a:r>
            <a:r>
              <a:rPr lang="en-US" sz="2200" b="1" dirty="0" err="1" smtClean="0"/>
              <a:t>QST</a:t>
            </a:r>
            <a:r>
              <a:rPr lang="en-US" sz="2200" b="1" dirty="0" smtClean="0"/>
              <a:t> will put out a year-end summary article sometime in Spring 2019.</a:t>
            </a:r>
          </a:p>
          <a:p>
            <a:pPr>
              <a:buFontTx/>
              <a:buChar char="-"/>
            </a:pPr>
            <a:r>
              <a:rPr lang="en-US" sz="2200" b="1" dirty="0" smtClean="0"/>
              <a:t>_ … _</a:t>
            </a:r>
            <a:endParaRPr lang="en-US" sz="2200" b="1" dirty="0"/>
          </a:p>
          <a:p>
            <a:pPr>
              <a:buFontTx/>
              <a:buChar char="-"/>
            </a:pPr>
            <a:r>
              <a:rPr lang="en-US" sz="2200" b="1" dirty="0" smtClean="0"/>
              <a:t>Recognitions: Aside from the online Leaderboard, ARRL will be making available an online certificate generation tool (the tool and certificate design are in development now). This tool will offer you the ability to select varying criteria that can be displayed on a certificate that you can download. You can generate as many certificates as you like, whenever you like, with whatever criteria you like.</a:t>
            </a:r>
            <a:endParaRPr lang="en-US" sz="2200" b="1" dirty="0"/>
          </a:p>
        </p:txBody>
      </p:sp>
    </p:spTree>
    <p:extLst>
      <p:ext uri="{BB962C8B-B14F-4D97-AF65-F5344CB8AC3E}">
        <p14:creationId xmlns:p14="http://schemas.microsoft.com/office/powerpoint/2010/main" val="697899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5010" y="240631"/>
            <a:ext cx="11470105" cy="6336631"/>
          </a:xfrm>
          <a:prstGeom prst="rect">
            <a:avLst/>
          </a:prstGeom>
          <a:noFill/>
        </p:spPr>
        <p:txBody>
          <a:bodyPr wrap="square" rtlCol="0">
            <a:noAutofit/>
          </a:bodyPr>
          <a:lstStyle/>
          <a:p>
            <a:r>
              <a:rPr lang="en-US" sz="3600" dirty="0" smtClean="0"/>
              <a:t>Here and there…</a:t>
            </a:r>
          </a:p>
          <a:p>
            <a:endParaRPr lang="en-US" sz="3600" dirty="0"/>
          </a:p>
          <a:p>
            <a:pPr marL="342900" indent="-342900">
              <a:lnSpc>
                <a:spcPct val="200000"/>
              </a:lnSpc>
              <a:buFontTx/>
              <a:buChar char="-"/>
            </a:pPr>
            <a:r>
              <a:rPr lang="en-US" sz="2200" b="1" dirty="0" smtClean="0"/>
              <a:t>The Grid Chase is a natural extension of what we do as </a:t>
            </a:r>
            <a:r>
              <a:rPr lang="en-US" sz="2200" b="1" dirty="0" err="1" smtClean="0"/>
              <a:t>VHF’ers</a:t>
            </a:r>
            <a:r>
              <a:rPr lang="en-US" sz="2200" b="1" dirty="0" smtClean="0"/>
              <a:t>.</a:t>
            </a:r>
          </a:p>
          <a:p>
            <a:pPr marL="342900" indent="-342900">
              <a:lnSpc>
                <a:spcPct val="200000"/>
              </a:lnSpc>
              <a:buFontTx/>
              <a:buChar char="-"/>
            </a:pPr>
            <a:r>
              <a:rPr lang="en-US" sz="2200" b="1" dirty="0" smtClean="0"/>
              <a:t>Plan a Grid-</a:t>
            </a:r>
            <a:r>
              <a:rPr lang="en-US" sz="2200" b="1" dirty="0" err="1"/>
              <a:t>P</a:t>
            </a:r>
            <a:r>
              <a:rPr lang="en-US" sz="2200" b="1" dirty="0" err="1" smtClean="0"/>
              <a:t>edition</a:t>
            </a:r>
            <a:r>
              <a:rPr lang="en-US" sz="2200" b="1" dirty="0" smtClean="0"/>
              <a:t> for 2018.</a:t>
            </a:r>
          </a:p>
          <a:p>
            <a:pPr marL="342900" indent="-342900">
              <a:buFontTx/>
              <a:buChar char="-"/>
            </a:pPr>
            <a:endParaRPr lang="en-US" sz="2200" b="1" dirty="0"/>
          </a:p>
          <a:p>
            <a:pPr marL="342900" indent="-342900">
              <a:buFontTx/>
              <a:buChar char="-"/>
            </a:pPr>
            <a:r>
              <a:rPr lang="en-US" sz="2200" b="1" dirty="0" smtClean="0"/>
              <a:t>- Take the Grid Chase with you in your Field Day plans </a:t>
            </a:r>
            <a:br>
              <a:rPr lang="en-US" sz="2200" b="1" dirty="0" smtClean="0"/>
            </a:br>
            <a:r>
              <a:rPr lang="en-US" sz="2200" b="1" dirty="0" smtClean="0"/>
              <a:t>(say operating Field Day from a less active grid).</a:t>
            </a:r>
          </a:p>
          <a:p>
            <a:pPr marL="342900" indent="-342900">
              <a:buFontTx/>
              <a:buChar char="-"/>
            </a:pPr>
            <a:endParaRPr lang="en-US" sz="2200" b="1" dirty="0"/>
          </a:p>
          <a:p>
            <a:pPr marL="342900" indent="-342900">
              <a:buFontTx/>
              <a:buChar char="-"/>
            </a:pPr>
            <a:r>
              <a:rPr lang="en-US" sz="2200" b="1" dirty="0" smtClean="0"/>
              <a:t>Other ideas?</a:t>
            </a:r>
          </a:p>
          <a:p>
            <a:pPr>
              <a:lnSpc>
                <a:spcPct val="200000"/>
              </a:lnSpc>
            </a:pPr>
            <a:endParaRPr lang="en-US" sz="22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9156" y="2101032"/>
            <a:ext cx="4555959" cy="4476230"/>
          </a:xfrm>
          <a:prstGeom prst="rect">
            <a:avLst/>
          </a:prstGeom>
        </p:spPr>
      </p:pic>
    </p:spTree>
    <p:extLst>
      <p:ext uri="{BB962C8B-B14F-4D97-AF65-F5344CB8AC3E}">
        <p14:creationId xmlns:p14="http://schemas.microsoft.com/office/powerpoint/2010/main" val="16742496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067" y="469677"/>
            <a:ext cx="9669379" cy="5791952"/>
          </a:xfrm>
        </p:spPr>
        <p:txBody>
          <a:bodyPr>
            <a:normAutofit/>
          </a:bodyPr>
          <a:lstStyle/>
          <a:p>
            <a:pPr fontAlgn="base"/>
            <a:endParaRPr lang="en-US" sz="2000" b="1" dirty="0" smtClean="0"/>
          </a:p>
          <a:p>
            <a:pPr marL="0" indent="0" fontAlgn="base">
              <a:buNone/>
            </a:pPr>
            <a:r>
              <a:rPr lang="en-US" b="1" dirty="0" err="1" smtClean="0"/>
              <a:t>ARRL’s</a:t>
            </a:r>
            <a:r>
              <a:rPr lang="en-US" b="1" dirty="0" smtClean="0"/>
              <a:t> 2018 International Grid Chase:</a:t>
            </a:r>
          </a:p>
          <a:p>
            <a:pPr marL="0" indent="0" fontAlgn="base">
              <a:buNone/>
            </a:pPr>
            <a:r>
              <a:rPr lang="en-US" b="1" dirty="0"/>
              <a:t> </a:t>
            </a:r>
            <a:r>
              <a:rPr lang="en-US" b="1" dirty="0" smtClean="0"/>
              <a:t>                             </a:t>
            </a:r>
            <a:r>
              <a:rPr lang="en-US" b="1" dirty="0" smtClean="0"/>
              <a:t>Talk </a:t>
            </a:r>
            <a:r>
              <a:rPr lang="en-US" b="1" dirty="0" smtClean="0"/>
              <a:t>it up and join in the fun!</a:t>
            </a:r>
          </a:p>
          <a:p>
            <a:pPr marL="0" indent="0" fontAlgn="base">
              <a:buNone/>
            </a:pPr>
            <a:endParaRPr lang="en-US" b="1" dirty="0"/>
          </a:p>
          <a:p>
            <a:pPr marL="0" indent="0" fontAlgn="base">
              <a:buNone/>
            </a:pPr>
            <a:r>
              <a:rPr lang="en-US" b="1" dirty="0" smtClean="0"/>
              <a:t>For more information, see </a:t>
            </a:r>
            <a:r>
              <a:rPr lang="en-US" b="1" dirty="0"/>
              <a:t>the ARRL </a:t>
            </a:r>
            <a:r>
              <a:rPr lang="en-US" b="1" dirty="0" smtClean="0"/>
              <a:t>web:</a:t>
            </a:r>
          </a:p>
          <a:p>
            <a:pPr marL="0" indent="0" fontAlgn="base">
              <a:buNone/>
            </a:pPr>
            <a:r>
              <a:rPr lang="en-US" b="1" dirty="0"/>
              <a:t> </a:t>
            </a:r>
            <a:r>
              <a:rPr lang="en-US" b="1" dirty="0" smtClean="0"/>
              <a:t>      </a:t>
            </a:r>
            <a:r>
              <a:rPr lang="en-US" b="1" u="sng" dirty="0">
                <a:solidFill>
                  <a:srgbClr val="0070C0"/>
                </a:solidFill>
              </a:rPr>
              <a:t>http://www.arrl.org/international-grid-chase-2018</a:t>
            </a:r>
            <a:endParaRPr lang="en-US" b="1" u="sng" dirty="0">
              <a:solidFill>
                <a:srgbClr val="0070C0"/>
              </a:solidFill>
            </a:endParaRPr>
          </a:p>
          <a:p>
            <a:pPr marL="0" indent="0">
              <a:buNone/>
            </a:pPr>
            <a:endParaRPr lang="en-US" b="1" dirty="0" smtClean="0"/>
          </a:p>
          <a:p>
            <a:pPr marL="0" indent="0">
              <a:buNone/>
            </a:pPr>
            <a:endParaRPr lang="en-US" b="1" dirty="0"/>
          </a:p>
          <a:p>
            <a:pPr marL="0" indent="0">
              <a:buNone/>
            </a:pPr>
            <a:r>
              <a:rPr lang="en-US" b="1" dirty="0" smtClean="0"/>
              <a:t>Thanks </a:t>
            </a:r>
            <a:r>
              <a:rPr lang="en-US" b="1" dirty="0" smtClean="0"/>
              <a:t>for participating!</a:t>
            </a:r>
            <a:endParaRPr lang="en-US" b="1" dirty="0"/>
          </a:p>
        </p:txBody>
      </p:sp>
    </p:spTree>
    <p:extLst>
      <p:ext uri="{BB962C8B-B14F-4D97-AF65-F5344CB8AC3E}">
        <p14:creationId xmlns:p14="http://schemas.microsoft.com/office/powerpoint/2010/main" val="836148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501</Words>
  <Application>Microsoft Office PowerPoint</Application>
  <PresentationFormat>Widescreen</PresentationFormat>
  <Paragraphs>43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 Tracking your activity: Follow how you and other participants are doing monthly on the ARRL’s Leaderboad at https://igc.arrl.org/leader-board.php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222 MHz and Up Distance Contest</dc:title>
  <dc:creator>Jahnke, Bart, W9JJ</dc:creator>
  <cp:lastModifiedBy>Jahnke, Bart, W9JJ</cp:lastModifiedBy>
  <cp:revision>31</cp:revision>
  <cp:lastPrinted>2018-04-05T15:49:50Z</cp:lastPrinted>
  <dcterms:created xsi:type="dcterms:W3CDTF">2017-02-07T19:11:17Z</dcterms:created>
  <dcterms:modified xsi:type="dcterms:W3CDTF">2018-04-05T16:23:14Z</dcterms:modified>
</cp:coreProperties>
</file>