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6" r:id="rId3"/>
    <p:sldId id="257" r:id="rId4"/>
    <p:sldId id="259" r:id="rId5"/>
    <p:sldId id="260" r:id="rId6"/>
    <p:sldId id="270" r:id="rId7"/>
    <p:sldId id="272" r:id="rId8"/>
    <p:sldId id="271" r:id="rId9"/>
    <p:sldId id="269"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57" d="100"/>
          <a:sy n="57" d="100"/>
        </p:scale>
        <p:origin x="102"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2943922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2852405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3947616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2430678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1425473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673629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455593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2839355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1825345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542080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366A15-A7A0-4422-9D57-E4469860A1AA}" type="datetimeFigureOut">
              <a:rPr lang="en-US" smtClean="0"/>
              <a:t>4/4/2018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AF3E24-4D1D-441B-82BD-0367534FC247}" type="slidenum">
              <a:rPr lang="en-US" smtClean="0"/>
              <a:t>‹#›</a:t>
            </a:fld>
            <a:endParaRPr lang="en-US" dirty="0"/>
          </a:p>
        </p:txBody>
      </p:sp>
    </p:spTree>
    <p:extLst>
      <p:ext uri="{BB962C8B-B14F-4D97-AF65-F5344CB8AC3E}">
        <p14:creationId xmlns:p14="http://schemas.microsoft.com/office/powerpoint/2010/main" val="3897171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366A15-A7A0-4422-9D57-E4469860A1AA}" type="datetimeFigureOut">
              <a:rPr lang="en-US" smtClean="0"/>
              <a:t>4/4/2018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AF3E24-4D1D-441B-82BD-0367534FC247}" type="slidenum">
              <a:rPr lang="en-US" smtClean="0"/>
              <a:t>‹#›</a:t>
            </a:fld>
            <a:endParaRPr lang="en-US" dirty="0"/>
          </a:p>
        </p:txBody>
      </p:sp>
    </p:spTree>
    <p:extLst>
      <p:ext uri="{BB962C8B-B14F-4D97-AF65-F5344CB8AC3E}">
        <p14:creationId xmlns:p14="http://schemas.microsoft.com/office/powerpoint/2010/main" val="1331155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s-media-cache-ak0.pinimg.com/736x/b5/c6/22/b5c622e6ad3bb982c9ea6371d1c76db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6150" y="1849612"/>
            <a:ext cx="5328036" cy="426243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08547" y="526099"/>
            <a:ext cx="11742821" cy="892552"/>
          </a:xfrm>
          <a:prstGeom prst="rect">
            <a:avLst/>
          </a:prstGeom>
          <a:noFill/>
        </p:spPr>
        <p:txBody>
          <a:bodyPr wrap="square" rtlCol="0">
            <a:spAutoFit/>
          </a:bodyPr>
          <a:lstStyle/>
          <a:p>
            <a:pPr algn="ctr" fontAlgn="base"/>
            <a:r>
              <a:rPr lang="en-US" sz="2600" b="1" dirty="0" smtClean="0"/>
              <a:t>2018 </a:t>
            </a:r>
            <a:r>
              <a:rPr lang="en-US" sz="2600" b="1" dirty="0"/>
              <a:t>Eastern VHF/UHF Conference – </a:t>
            </a:r>
            <a:r>
              <a:rPr lang="en-US" sz="2600" b="1" dirty="0" smtClean="0"/>
              <a:t> ARRL “222 </a:t>
            </a:r>
            <a:r>
              <a:rPr lang="en-US" sz="2600" b="1" dirty="0"/>
              <a:t>MHz and Up Distance Contest</a:t>
            </a:r>
            <a:r>
              <a:rPr lang="en-US" sz="2600" b="1" dirty="0" smtClean="0"/>
              <a:t>”</a:t>
            </a:r>
          </a:p>
          <a:p>
            <a:pPr algn="ctr" fontAlgn="base"/>
            <a:r>
              <a:rPr lang="en-US" sz="2600" b="1" dirty="0" smtClean="0"/>
              <a:t>Year 1 Review</a:t>
            </a:r>
            <a:endParaRPr lang="en-US" sz="2600" dirty="0"/>
          </a:p>
        </p:txBody>
      </p:sp>
      <p:sp>
        <p:nvSpPr>
          <p:cNvPr id="3" name="TextBox 2"/>
          <p:cNvSpPr txBox="1"/>
          <p:nvPr/>
        </p:nvSpPr>
        <p:spPr>
          <a:xfrm>
            <a:off x="2662989" y="6198812"/>
            <a:ext cx="6994358" cy="369332"/>
          </a:xfrm>
          <a:prstGeom prst="rect">
            <a:avLst/>
          </a:prstGeom>
          <a:noFill/>
        </p:spPr>
        <p:txBody>
          <a:bodyPr wrap="square" rtlCol="0">
            <a:spAutoFit/>
          </a:bodyPr>
          <a:lstStyle/>
          <a:p>
            <a:pPr algn="ctr"/>
            <a:r>
              <a:rPr lang="en-US" b="1" dirty="0" smtClean="0"/>
              <a:t>Moderator: Bart Jahnke, W9JJ – ARRL Contest Branch Manager</a:t>
            </a:r>
            <a:endParaRPr lang="en-US" b="1" dirty="0"/>
          </a:p>
        </p:txBody>
      </p:sp>
    </p:spTree>
    <p:extLst>
      <p:ext uri="{BB962C8B-B14F-4D97-AF65-F5344CB8AC3E}">
        <p14:creationId xmlns:p14="http://schemas.microsoft.com/office/powerpoint/2010/main" val="28484372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8067" y="469677"/>
            <a:ext cx="9669379" cy="5791952"/>
          </a:xfrm>
        </p:spPr>
        <p:txBody>
          <a:bodyPr>
            <a:normAutofit/>
          </a:bodyPr>
          <a:lstStyle/>
          <a:p>
            <a:pPr fontAlgn="base"/>
            <a:endParaRPr lang="en-US" sz="2000" b="1" dirty="0" smtClean="0"/>
          </a:p>
          <a:p>
            <a:pPr marL="0" indent="0" fontAlgn="base">
              <a:buNone/>
            </a:pPr>
            <a:r>
              <a:rPr lang="en-US" b="1" dirty="0" smtClean="0"/>
              <a:t>The 2018 “222 MHz and Up Distance Contest” will </a:t>
            </a:r>
            <a:r>
              <a:rPr lang="en-US" b="1" dirty="0"/>
              <a:t>be held </a:t>
            </a:r>
            <a:r>
              <a:rPr lang="en-US" b="1" dirty="0" smtClean="0"/>
              <a:t>August 4-5. Talk it up and join in the fun!</a:t>
            </a:r>
          </a:p>
          <a:p>
            <a:pPr marL="0" indent="0" fontAlgn="base">
              <a:buNone/>
            </a:pPr>
            <a:endParaRPr lang="en-US" b="1" dirty="0"/>
          </a:p>
          <a:p>
            <a:pPr marL="0" indent="0" fontAlgn="base">
              <a:buNone/>
            </a:pPr>
            <a:r>
              <a:rPr lang="en-US" b="1" dirty="0" smtClean="0"/>
              <a:t>For more information, see </a:t>
            </a:r>
            <a:r>
              <a:rPr lang="en-US" b="1" dirty="0"/>
              <a:t>the ARRL </a:t>
            </a:r>
            <a:r>
              <a:rPr lang="en-US" b="1" dirty="0" smtClean="0"/>
              <a:t>web:</a:t>
            </a:r>
          </a:p>
          <a:p>
            <a:pPr marL="0" indent="0" fontAlgn="base">
              <a:buNone/>
            </a:pPr>
            <a:r>
              <a:rPr lang="en-US" b="1" dirty="0"/>
              <a:t> </a:t>
            </a:r>
            <a:r>
              <a:rPr lang="en-US" b="1" dirty="0" smtClean="0"/>
              <a:t>      http</a:t>
            </a:r>
            <a:r>
              <a:rPr lang="en-US" b="1" dirty="0"/>
              <a:t>://www.arrl.org/222-mhz-and-up-distance-contest</a:t>
            </a:r>
            <a:endParaRPr lang="en-US" b="1" dirty="0" smtClean="0"/>
          </a:p>
          <a:p>
            <a:pPr marL="0" indent="0" fontAlgn="base">
              <a:buNone/>
            </a:pPr>
            <a:endParaRPr lang="en-US" b="1" dirty="0"/>
          </a:p>
          <a:p>
            <a:pPr marL="0" indent="0">
              <a:buNone/>
            </a:pPr>
            <a:r>
              <a:rPr lang="en-US" b="1" dirty="0" smtClean="0"/>
              <a:t>Thanks for participating!</a:t>
            </a:r>
            <a:endParaRPr lang="en-US" b="1" dirty="0"/>
          </a:p>
        </p:txBody>
      </p:sp>
    </p:spTree>
    <p:extLst>
      <p:ext uri="{BB962C8B-B14F-4D97-AF65-F5344CB8AC3E}">
        <p14:creationId xmlns:p14="http://schemas.microsoft.com/office/powerpoint/2010/main" val="836148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6063" y="344440"/>
            <a:ext cx="10780295" cy="1265996"/>
          </a:xfrm>
        </p:spPr>
        <p:txBody>
          <a:bodyPr>
            <a:normAutofit/>
          </a:bodyPr>
          <a:lstStyle/>
          <a:p>
            <a:r>
              <a:rPr lang="en-US" sz="4000" b="1" dirty="0" smtClean="0"/>
              <a:t>222 MHz and Up Distance Contest</a:t>
            </a:r>
            <a:endParaRPr lang="en-US" sz="4000" b="1" dirty="0"/>
          </a:p>
        </p:txBody>
      </p:sp>
      <p:sp>
        <p:nvSpPr>
          <p:cNvPr id="3" name="Subtitle 2"/>
          <p:cNvSpPr>
            <a:spLocks noGrp="1"/>
          </p:cNvSpPr>
          <p:nvPr>
            <p:ph type="subTitle" idx="1"/>
          </p:nvPr>
        </p:nvSpPr>
        <p:spPr>
          <a:xfrm>
            <a:off x="406400" y="1774208"/>
            <a:ext cx="11446933" cy="4844955"/>
          </a:xfrm>
        </p:spPr>
        <p:txBody>
          <a:bodyPr>
            <a:normAutofit lnSpcReduction="10000"/>
          </a:bodyPr>
          <a:lstStyle/>
          <a:p>
            <a:pPr fontAlgn="base"/>
            <a:endParaRPr lang="en-US" b="1" dirty="0" smtClean="0"/>
          </a:p>
          <a:p>
            <a:pPr fontAlgn="base"/>
            <a:r>
              <a:rPr lang="en-US" sz="2600" b="1" dirty="0" err="1" smtClean="0"/>
              <a:t>ARRL’s</a:t>
            </a:r>
            <a:r>
              <a:rPr lang="en-US" sz="2600" b="1" dirty="0" smtClean="0"/>
              <a:t> </a:t>
            </a:r>
            <a:r>
              <a:rPr lang="en-US" sz="2600" b="1" dirty="0" smtClean="0"/>
              <a:t> </a:t>
            </a:r>
            <a:r>
              <a:rPr lang="en-US" sz="2600" b="1" i="1" dirty="0" smtClean="0"/>
              <a:t>NEW</a:t>
            </a:r>
            <a:r>
              <a:rPr lang="en-US" sz="2600" b="1" dirty="0" smtClean="0"/>
              <a:t>  "222 </a:t>
            </a:r>
            <a:r>
              <a:rPr lang="en-US" sz="2600" b="1" dirty="0"/>
              <a:t>MHz and Up Distance Contest" </a:t>
            </a:r>
            <a:r>
              <a:rPr lang="en-US" sz="2600" b="1" dirty="0" smtClean="0"/>
              <a:t>debuted </a:t>
            </a:r>
            <a:r>
              <a:rPr lang="en-US" sz="2600" b="1" dirty="0"/>
              <a:t>August 5-6, </a:t>
            </a:r>
            <a:r>
              <a:rPr lang="en-US" sz="2600" b="1" dirty="0" smtClean="0"/>
              <a:t>2017</a:t>
            </a:r>
          </a:p>
          <a:p>
            <a:pPr fontAlgn="base"/>
            <a:endParaRPr lang="en-US" b="1" dirty="0"/>
          </a:p>
          <a:p>
            <a:pPr algn="l"/>
            <a:r>
              <a:rPr lang="en-US" b="1" dirty="0" smtClean="0"/>
              <a:t>The objectives were: </a:t>
            </a:r>
          </a:p>
          <a:p>
            <a:pPr marL="342900" indent="-342900" algn="l">
              <a:buFontTx/>
              <a:buChar char="-"/>
            </a:pPr>
            <a:r>
              <a:rPr lang="en-US" sz="2200" b="1" dirty="0" smtClean="0"/>
              <a:t>Work </a:t>
            </a:r>
            <a:r>
              <a:rPr lang="en-US" sz="2200" b="1" dirty="0"/>
              <a:t>as many stations as possible on the 222 MHz through 241 GHz </a:t>
            </a:r>
            <a:r>
              <a:rPr lang="en-US" sz="2200" b="1" dirty="0" smtClean="0"/>
              <a:t>bands, seeking </a:t>
            </a:r>
            <a:r>
              <a:rPr lang="en-US" sz="2200" b="1" dirty="0"/>
              <a:t>the greatest distance for each contact.</a:t>
            </a:r>
          </a:p>
          <a:p>
            <a:pPr marL="342900" indent="-342900" algn="l">
              <a:buFontTx/>
              <a:buChar char="-"/>
            </a:pPr>
            <a:r>
              <a:rPr lang="en-US" sz="2200" b="1" dirty="0" smtClean="0"/>
              <a:t>A </a:t>
            </a:r>
            <a:r>
              <a:rPr lang="en-US" sz="2200" b="1" dirty="0"/>
              <a:t>station in a specific grid locator may be contacted from the same location only once on each band, regardless of </a:t>
            </a:r>
            <a:r>
              <a:rPr lang="en-US" sz="2200" b="1" dirty="0" smtClean="0"/>
              <a:t>mode.  </a:t>
            </a:r>
          </a:p>
          <a:p>
            <a:pPr marL="342900" indent="-342900" algn="l">
              <a:buFontTx/>
              <a:buChar char="-"/>
            </a:pPr>
            <a:r>
              <a:rPr lang="en-US" sz="2200" b="1" dirty="0" smtClean="0"/>
              <a:t>Three participant categories.</a:t>
            </a:r>
          </a:p>
          <a:p>
            <a:pPr marL="342900" indent="-342900" algn="l">
              <a:buFontTx/>
              <a:buChar char="-"/>
            </a:pPr>
            <a:r>
              <a:rPr lang="en-US" sz="2200" b="1" dirty="0" smtClean="0"/>
              <a:t>No power categories.</a:t>
            </a:r>
          </a:p>
          <a:p>
            <a:pPr marL="342900" indent="-342900" algn="l">
              <a:buFontTx/>
              <a:buChar char="-"/>
            </a:pPr>
            <a:endParaRPr lang="en-US" sz="2200" dirty="0"/>
          </a:p>
          <a:p>
            <a:pPr algn="l"/>
            <a:r>
              <a:rPr lang="en-US" b="1" dirty="0" smtClean="0"/>
              <a:t>So, how did we do?</a:t>
            </a:r>
            <a:endParaRPr lang="en-US" b="1" dirty="0"/>
          </a:p>
        </p:txBody>
      </p:sp>
    </p:spTree>
    <p:extLst>
      <p:ext uri="{BB962C8B-B14F-4D97-AF65-F5344CB8AC3E}">
        <p14:creationId xmlns:p14="http://schemas.microsoft.com/office/powerpoint/2010/main" val="3940589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72715"/>
            <a:ext cx="10515600" cy="6297417"/>
          </a:xfrm>
        </p:spPr>
        <p:txBody>
          <a:bodyPr>
            <a:normAutofit fontScale="92500" lnSpcReduction="10000"/>
          </a:bodyPr>
          <a:lstStyle/>
          <a:p>
            <a:pPr marL="0" indent="0">
              <a:buNone/>
            </a:pPr>
            <a:endParaRPr lang="en-US" sz="2400" dirty="0" smtClean="0"/>
          </a:p>
          <a:p>
            <a:pPr marL="0" indent="0">
              <a:buNone/>
            </a:pPr>
            <a:r>
              <a:rPr lang="en-US" b="1" dirty="0" smtClean="0"/>
              <a:t>2017 Results - with thanks </a:t>
            </a:r>
            <a:r>
              <a:rPr lang="en-US" b="1" dirty="0"/>
              <a:t>to John Kalenowsky, </a:t>
            </a:r>
            <a:r>
              <a:rPr lang="en-US" b="1" dirty="0" smtClean="0"/>
              <a:t>K9JK, for his February 2018 </a:t>
            </a:r>
            <a:r>
              <a:rPr lang="en-US" b="1" dirty="0" err="1" smtClean="0"/>
              <a:t>QST</a:t>
            </a:r>
            <a:r>
              <a:rPr lang="en-US" b="1" dirty="0" smtClean="0"/>
              <a:t> Analysis…</a:t>
            </a:r>
            <a:endParaRPr lang="en-US" b="1" dirty="0" smtClean="0"/>
          </a:p>
          <a:p>
            <a:pPr marL="0" indent="0">
              <a:buNone/>
            </a:pPr>
            <a:endParaRPr lang="en-US" sz="2400" b="1" dirty="0"/>
          </a:p>
          <a:p>
            <a:pPr>
              <a:buFontTx/>
              <a:buChar char="-"/>
            </a:pPr>
            <a:r>
              <a:rPr lang="en-US" sz="2400" b="1" dirty="0" smtClean="0"/>
              <a:t>199 </a:t>
            </a:r>
            <a:r>
              <a:rPr lang="en-US" sz="2400" b="1" dirty="0"/>
              <a:t>logs were </a:t>
            </a:r>
            <a:r>
              <a:rPr lang="en-US" sz="2400" b="1" dirty="0" smtClean="0"/>
              <a:t>submitted, </a:t>
            </a:r>
            <a:r>
              <a:rPr lang="en-US" sz="2400" b="1" dirty="0"/>
              <a:t>including three accepted a few days after the 15-day deadline. </a:t>
            </a:r>
            <a:endParaRPr lang="en-US" sz="2400" b="1" dirty="0" smtClean="0"/>
          </a:p>
          <a:p>
            <a:pPr>
              <a:buFontTx/>
              <a:buChar char="-"/>
            </a:pPr>
            <a:r>
              <a:rPr lang="en-US" sz="2400" b="1" dirty="0" smtClean="0"/>
              <a:t>By </a:t>
            </a:r>
            <a:r>
              <a:rPr lang="en-US" sz="2400" b="1" dirty="0"/>
              <a:t>category, there </a:t>
            </a:r>
            <a:r>
              <a:rPr lang="en-US" sz="2400" b="1" dirty="0" smtClean="0"/>
              <a:t>were:</a:t>
            </a:r>
          </a:p>
          <a:p>
            <a:pPr lvl="1">
              <a:buFontTx/>
              <a:buChar char="-"/>
            </a:pPr>
            <a:r>
              <a:rPr lang="en-US" b="1" dirty="0" smtClean="0"/>
              <a:t>34 Rover</a:t>
            </a:r>
          </a:p>
          <a:p>
            <a:pPr lvl="1">
              <a:buFontTx/>
              <a:buChar char="-"/>
            </a:pPr>
            <a:r>
              <a:rPr lang="en-US" b="1" dirty="0" smtClean="0"/>
              <a:t>158 Single-operator</a:t>
            </a:r>
          </a:p>
          <a:p>
            <a:pPr lvl="1">
              <a:buFontTx/>
              <a:buChar char="-"/>
            </a:pPr>
            <a:r>
              <a:rPr lang="en-US" b="1" dirty="0" smtClean="0"/>
              <a:t>7 </a:t>
            </a:r>
            <a:r>
              <a:rPr lang="en-US" b="1" dirty="0" err="1"/>
              <a:t>Multioperator</a:t>
            </a:r>
            <a:r>
              <a:rPr lang="en-US" b="1" dirty="0"/>
              <a:t>. </a:t>
            </a:r>
          </a:p>
          <a:p>
            <a:pPr>
              <a:buFontTx/>
              <a:buChar char="-"/>
            </a:pPr>
            <a:r>
              <a:rPr lang="en-US" sz="2400" b="1" dirty="0" smtClean="0"/>
              <a:t>Regions: Of </a:t>
            </a:r>
            <a:r>
              <a:rPr lang="en-US" sz="2400" b="1" dirty="0"/>
              <a:t>the 18 competition regions, logs were received from 15. </a:t>
            </a:r>
            <a:endParaRPr lang="en-US" sz="2400" b="1" dirty="0" smtClean="0"/>
          </a:p>
          <a:p>
            <a:pPr lvl="1">
              <a:buFontTx/>
              <a:buChar char="-"/>
            </a:pPr>
            <a:r>
              <a:rPr lang="en-US" b="1" dirty="0" smtClean="0"/>
              <a:t>Single-operator </a:t>
            </a:r>
            <a:r>
              <a:rPr lang="en-US" b="1" dirty="0"/>
              <a:t>logs were received from all 15 </a:t>
            </a:r>
            <a:r>
              <a:rPr lang="en-US" b="1" dirty="0" smtClean="0"/>
              <a:t>regions;</a:t>
            </a:r>
          </a:p>
          <a:p>
            <a:pPr lvl="1">
              <a:buFontTx/>
              <a:buChar char="-"/>
            </a:pPr>
            <a:r>
              <a:rPr lang="en-US" b="1" dirty="0" smtClean="0"/>
              <a:t>Rover </a:t>
            </a:r>
            <a:r>
              <a:rPr lang="en-US" b="1" dirty="0"/>
              <a:t>logs from 13 of the </a:t>
            </a:r>
            <a:r>
              <a:rPr lang="en-US" b="1" dirty="0" smtClean="0"/>
              <a:t>15 regions;</a:t>
            </a:r>
          </a:p>
          <a:p>
            <a:pPr lvl="1">
              <a:buFontTx/>
              <a:buChar char="-"/>
            </a:pPr>
            <a:r>
              <a:rPr lang="en-US" b="1" dirty="0" smtClean="0"/>
              <a:t>only </a:t>
            </a:r>
            <a:r>
              <a:rPr lang="en-US" b="1" dirty="0"/>
              <a:t>4 of the regions </a:t>
            </a:r>
            <a:r>
              <a:rPr lang="en-US" b="1" dirty="0" smtClean="0"/>
              <a:t>submitted </a:t>
            </a:r>
            <a:r>
              <a:rPr lang="en-US" b="1" dirty="0" err="1" smtClean="0"/>
              <a:t>Multioperator</a:t>
            </a:r>
            <a:r>
              <a:rPr lang="en-US" b="1" dirty="0" smtClean="0"/>
              <a:t> logs (not a surprise as </a:t>
            </a:r>
            <a:r>
              <a:rPr lang="en-US" b="1" dirty="0" err="1" smtClean="0"/>
              <a:t>Multioperator</a:t>
            </a:r>
            <a:r>
              <a:rPr lang="en-US" b="1" dirty="0" smtClean="0"/>
              <a:t> </a:t>
            </a:r>
            <a:r>
              <a:rPr lang="en-US" b="1" dirty="0"/>
              <a:t>entries were low for the predecessor August UHF Contest</a:t>
            </a:r>
            <a:r>
              <a:rPr lang="en-US" b="1" dirty="0" smtClean="0"/>
              <a:t>.) </a:t>
            </a:r>
          </a:p>
          <a:p>
            <a:pPr>
              <a:buFontTx/>
              <a:buChar char="-"/>
            </a:pPr>
            <a:r>
              <a:rPr lang="en-US" sz="2400" b="1" dirty="0" smtClean="0"/>
              <a:t>There </a:t>
            </a:r>
            <a:r>
              <a:rPr lang="en-US" sz="2400" b="1" dirty="0"/>
              <a:t>was no </a:t>
            </a:r>
            <a:r>
              <a:rPr lang="en-US" sz="2400" b="1" dirty="0" smtClean="0"/>
              <a:t>boost of </a:t>
            </a:r>
            <a:r>
              <a:rPr lang="en-US" sz="2400" b="1" dirty="0"/>
              <a:t>activity on the </a:t>
            </a:r>
            <a:r>
              <a:rPr lang="en-US" sz="2400" b="1" dirty="0" smtClean="0"/>
              <a:t>higher point-multiplier </a:t>
            </a:r>
            <a:r>
              <a:rPr lang="en-US" sz="2400" b="1" dirty="0"/>
              <a:t>bands </a:t>
            </a:r>
            <a:r>
              <a:rPr lang="en-US" sz="2400" b="1" dirty="0" smtClean="0"/>
              <a:t>this year — </a:t>
            </a:r>
            <a:r>
              <a:rPr lang="en-US" sz="2400" b="1" dirty="0"/>
              <a:t>of the 6 bands with 20x point multipliers (24, 47, 75, 122, </a:t>
            </a:r>
            <a:r>
              <a:rPr lang="en-US" sz="2400" b="1" dirty="0" smtClean="0"/>
              <a:t>141 </a:t>
            </a:r>
            <a:r>
              <a:rPr lang="en-US" sz="2400" b="1" dirty="0"/>
              <a:t>and 241 </a:t>
            </a:r>
            <a:r>
              <a:rPr lang="en-US" sz="2400" b="1" dirty="0" smtClean="0"/>
              <a:t>GHz), only 24 </a:t>
            </a:r>
            <a:r>
              <a:rPr lang="en-US" sz="2400" b="1" dirty="0"/>
              <a:t>GHz </a:t>
            </a:r>
            <a:r>
              <a:rPr lang="en-US" sz="2400" b="1" dirty="0" smtClean="0"/>
              <a:t>reported 16 </a:t>
            </a:r>
            <a:r>
              <a:rPr lang="en-US" sz="2400" b="1" dirty="0" err="1"/>
              <a:t>QSOs</a:t>
            </a:r>
            <a:r>
              <a:rPr lang="en-US" sz="2400" b="1" dirty="0"/>
              <a:t> from 9 logs.</a:t>
            </a:r>
            <a:endParaRPr lang="en-US" sz="2400" b="1" dirty="0"/>
          </a:p>
        </p:txBody>
      </p:sp>
    </p:spTree>
    <p:extLst>
      <p:ext uri="{BB962C8B-B14F-4D97-AF65-F5344CB8AC3E}">
        <p14:creationId xmlns:p14="http://schemas.microsoft.com/office/powerpoint/2010/main" val="480440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2716" y="626532"/>
            <a:ext cx="11563684" cy="5998857"/>
          </a:xfrm>
        </p:spPr>
        <p:txBody>
          <a:bodyPr>
            <a:noAutofit/>
          </a:bodyPr>
          <a:lstStyle/>
          <a:p>
            <a:pPr fontAlgn="base">
              <a:buFontTx/>
              <a:buChar char="-"/>
            </a:pPr>
            <a:r>
              <a:rPr lang="en-US" sz="2400" b="1" dirty="0" smtClean="0"/>
              <a:t>The numbers:</a:t>
            </a:r>
          </a:p>
          <a:p>
            <a:pPr lvl="1" fontAlgn="base">
              <a:buFontTx/>
              <a:buChar char="-"/>
            </a:pPr>
            <a:r>
              <a:rPr lang="en-US" sz="2200" b="1" dirty="0" smtClean="0"/>
              <a:t>The </a:t>
            </a:r>
            <a:r>
              <a:rPr lang="en-US" sz="2200" b="1" dirty="0"/>
              <a:t>70 cm band was the most popular band (as it typically was in past UHF Contests) with 189 logs reporting over 2,500 </a:t>
            </a:r>
            <a:r>
              <a:rPr lang="en-US" sz="2200" b="1" dirty="0" err="1"/>
              <a:t>QSOs</a:t>
            </a:r>
            <a:r>
              <a:rPr lang="en-US" sz="2200" b="1" dirty="0"/>
              <a:t>. </a:t>
            </a:r>
            <a:endParaRPr lang="en-US" sz="2200" b="1" dirty="0" smtClean="0"/>
          </a:p>
          <a:p>
            <a:pPr lvl="1" fontAlgn="base">
              <a:buFontTx/>
              <a:buChar char="-"/>
            </a:pPr>
            <a:r>
              <a:rPr lang="en-US" sz="2200" b="1" dirty="0" smtClean="0"/>
              <a:t>The </a:t>
            </a:r>
            <a:r>
              <a:rPr lang="en-US" sz="2200" b="1" dirty="0"/>
              <a:t>222 MHz band was not too far behind with just over 2,100 </a:t>
            </a:r>
            <a:r>
              <a:rPr lang="en-US" sz="2200" b="1" dirty="0" err="1"/>
              <a:t>QSOs</a:t>
            </a:r>
            <a:r>
              <a:rPr lang="en-US" sz="2200" b="1" dirty="0"/>
              <a:t> from 161 logs. </a:t>
            </a:r>
            <a:endParaRPr lang="en-US" sz="2200" b="1" dirty="0" smtClean="0"/>
          </a:p>
          <a:p>
            <a:pPr lvl="1" fontAlgn="base">
              <a:buFontTx/>
              <a:buChar char="-"/>
            </a:pPr>
            <a:r>
              <a:rPr lang="en-US" sz="2200" b="1" dirty="0" smtClean="0"/>
              <a:t>The </a:t>
            </a:r>
            <a:r>
              <a:rPr lang="en-US" sz="2200" b="1" dirty="0"/>
              <a:t>third most popular band was 1.2 GHz; the </a:t>
            </a:r>
            <a:r>
              <a:rPr lang="en-US" sz="2200" b="1" dirty="0" err="1"/>
              <a:t>QSO</a:t>
            </a:r>
            <a:r>
              <a:rPr lang="en-US" sz="2200" b="1" dirty="0"/>
              <a:t> total came in just under one thousand, at 990, with 123 logs showing activity there. </a:t>
            </a:r>
            <a:endParaRPr lang="en-US" sz="2200" b="1" dirty="0" smtClean="0"/>
          </a:p>
          <a:p>
            <a:pPr lvl="1" fontAlgn="base">
              <a:buFontTx/>
              <a:buChar char="-"/>
            </a:pPr>
            <a:endParaRPr lang="en-US" sz="2200" dirty="0"/>
          </a:p>
          <a:p>
            <a:pPr marL="0" indent="0">
              <a:buNone/>
            </a:pPr>
            <a:r>
              <a:rPr lang="en-US" sz="2400" b="1" dirty="0" smtClean="0"/>
              <a:t>- Activity </a:t>
            </a:r>
            <a:r>
              <a:rPr lang="en-US" sz="2400" b="1" dirty="0"/>
              <a:t>by Band </a:t>
            </a:r>
            <a:r>
              <a:rPr lang="en-US" sz="2400" b="1" dirty="0" smtClean="0"/>
              <a:t>:</a:t>
            </a:r>
            <a:r>
              <a:rPr lang="en-US" sz="2400" dirty="0"/>
              <a:t>	</a:t>
            </a:r>
            <a:r>
              <a:rPr lang="en-US" sz="2400" dirty="0" smtClean="0"/>
              <a:t>	</a:t>
            </a:r>
            <a:r>
              <a:rPr lang="en-US" sz="2400" b="1" dirty="0" smtClean="0"/>
              <a:t>Band </a:t>
            </a:r>
            <a:r>
              <a:rPr lang="en-US" sz="2400" b="1" dirty="0"/>
              <a:t>	Logs 	</a:t>
            </a:r>
            <a:r>
              <a:rPr lang="en-US" sz="2400" b="1" dirty="0" err="1"/>
              <a:t>QSOs</a:t>
            </a:r>
            <a:r>
              <a:rPr lang="en-US" sz="2400" b="1" dirty="0"/>
              <a:t> 	</a:t>
            </a:r>
            <a:r>
              <a:rPr lang="en-US" sz="2400" b="1" dirty="0" smtClean="0"/>
              <a:t>Points</a:t>
            </a:r>
            <a:br>
              <a:rPr lang="en-US" sz="2400" b="1" dirty="0" smtClean="0"/>
            </a:br>
            <a:r>
              <a:rPr lang="en-US" sz="2400" b="1" dirty="0" smtClean="0"/>
              <a:t>				</a:t>
            </a:r>
            <a:r>
              <a:rPr lang="en-US" sz="2000" b="1" dirty="0" smtClean="0"/>
              <a:t>222 </a:t>
            </a:r>
            <a:r>
              <a:rPr lang="en-US" sz="2000" b="1" dirty="0"/>
              <a:t>	161 	2,114 	</a:t>
            </a:r>
            <a:r>
              <a:rPr lang="en-US" sz="2000" b="1" dirty="0" smtClean="0"/>
              <a:t>760,266</a:t>
            </a:r>
            <a:br>
              <a:rPr lang="en-US" sz="2000" b="1" dirty="0" smtClean="0"/>
            </a:br>
            <a:r>
              <a:rPr lang="en-US" sz="2000" b="1" dirty="0" smtClean="0"/>
              <a:t>				432 </a:t>
            </a:r>
            <a:r>
              <a:rPr lang="en-US" sz="2000" b="1" dirty="0"/>
              <a:t>	189 	2,539 	422,672 	</a:t>
            </a:r>
            <a:r>
              <a:rPr lang="en-US" sz="2000" b="1" dirty="0" smtClean="0"/>
              <a:t/>
            </a:r>
            <a:br>
              <a:rPr lang="en-US" sz="2000" b="1" dirty="0" smtClean="0"/>
            </a:br>
            <a:r>
              <a:rPr lang="en-US" sz="2000" b="1" dirty="0" smtClean="0"/>
              <a:t>				902 </a:t>
            </a:r>
            <a:r>
              <a:rPr lang="en-US" sz="2000" b="1" dirty="0"/>
              <a:t>	92 	614 	382,544 </a:t>
            </a:r>
            <a:r>
              <a:rPr lang="en-US" sz="2000" b="1" dirty="0"/>
              <a:t/>
            </a:r>
            <a:br>
              <a:rPr lang="en-US" sz="2000" b="1" dirty="0"/>
            </a:br>
            <a:r>
              <a:rPr lang="en-US" sz="2000" b="1" dirty="0" smtClean="0"/>
              <a:t>				1.2G </a:t>
            </a:r>
            <a:r>
              <a:rPr lang="en-US" sz="2000" b="1" dirty="0"/>
              <a:t>	123 	990 	271,574 	</a:t>
            </a:r>
            <a:r>
              <a:rPr lang="en-US" sz="2000" b="1" dirty="0" smtClean="0"/>
              <a:t/>
            </a:r>
            <a:br>
              <a:rPr lang="en-US" sz="2000" b="1" dirty="0" smtClean="0"/>
            </a:br>
            <a:r>
              <a:rPr lang="en-US" sz="2000" b="1" dirty="0" smtClean="0"/>
              <a:t>				2.3G </a:t>
            </a:r>
            <a:r>
              <a:rPr lang="en-US" sz="2000" b="1" dirty="0"/>
              <a:t>	48 	289 	</a:t>
            </a:r>
            <a:r>
              <a:rPr lang="en-US" sz="2000" b="1" dirty="0" smtClean="0"/>
              <a:t>256,572</a:t>
            </a:r>
            <a:br>
              <a:rPr lang="en-US" sz="2000" b="1" dirty="0" smtClean="0"/>
            </a:br>
            <a:r>
              <a:rPr lang="en-US" sz="2000" b="1" dirty="0" smtClean="0"/>
              <a:t>				3.4G </a:t>
            </a:r>
            <a:r>
              <a:rPr lang="en-US" sz="2000" b="1" dirty="0"/>
              <a:t>	37 	151 	</a:t>
            </a:r>
            <a:r>
              <a:rPr lang="en-US" sz="2000" b="1" dirty="0" smtClean="0"/>
              <a:t>166,280</a:t>
            </a:r>
            <a:br>
              <a:rPr lang="en-US" sz="2000" b="1" dirty="0" smtClean="0"/>
            </a:br>
            <a:r>
              <a:rPr lang="en-US" sz="2000" b="1" dirty="0" smtClean="0"/>
              <a:t>				5.7G </a:t>
            </a:r>
            <a:r>
              <a:rPr lang="en-US" sz="2000" b="1" dirty="0"/>
              <a:t>	31 	176 	</a:t>
            </a:r>
            <a:r>
              <a:rPr lang="en-US" sz="2000" b="1" dirty="0" smtClean="0"/>
              <a:t>224,780</a:t>
            </a:r>
            <a:br>
              <a:rPr lang="en-US" sz="2000" b="1" dirty="0" smtClean="0"/>
            </a:br>
            <a:r>
              <a:rPr lang="en-US" sz="2000" b="1" dirty="0" smtClean="0"/>
              <a:t>				10G </a:t>
            </a:r>
            <a:r>
              <a:rPr lang="en-US" sz="2000" b="1" dirty="0"/>
              <a:t>	40 	192 	</a:t>
            </a:r>
            <a:r>
              <a:rPr lang="en-US" sz="2000" b="1" dirty="0" smtClean="0"/>
              <a:t>162,132</a:t>
            </a:r>
            <a:br>
              <a:rPr lang="en-US" sz="2000" b="1" dirty="0" smtClean="0"/>
            </a:br>
            <a:r>
              <a:rPr lang="en-US" sz="2000" b="1" dirty="0" smtClean="0"/>
              <a:t>				24G </a:t>
            </a:r>
            <a:r>
              <a:rPr lang="en-US" sz="2000" b="1" dirty="0"/>
              <a:t>	9 	16 	1,360 	</a:t>
            </a:r>
          </a:p>
          <a:p>
            <a:pPr fontAlgn="base">
              <a:buFontTx/>
              <a:buChar char="-"/>
            </a:pPr>
            <a:r>
              <a:rPr lang="en-US" sz="2400" b="1" dirty="0" smtClean="0"/>
              <a:t>Graphically speaking:</a:t>
            </a:r>
          </a:p>
          <a:p>
            <a:pPr marL="457200" lvl="1" indent="0" fontAlgn="base">
              <a:buNone/>
            </a:pPr>
            <a:r>
              <a:rPr lang="en-US" sz="2200" dirty="0" smtClean="0"/>
              <a:t/>
            </a:r>
            <a:br>
              <a:rPr lang="en-US" sz="2200" dirty="0" smtClean="0"/>
            </a:br>
            <a:endParaRPr lang="en-US" sz="2200" dirty="0"/>
          </a:p>
        </p:txBody>
      </p:sp>
    </p:spTree>
    <p:extLst>
      <p:ext uri="{BB962C8B-B14F-4D97-AF65-F5344CB8AC3E}">
        <p14:creationId xmlns:p14="http://schemas.microsoft.com/office/powerpoint/2010/main" val="3278795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a:stretch>
            <a:fillRect/>
          </a:stretch>
        </p:blipFill>
        <p:spPr>
          <a:xfrm>
            <a:off x="355599" y="0"/>
            <a:ext cx="5596821" cy="4351429"/>
          </a:xfrm>
          <a:prstGeom prst="rect">
            <a:avLst/>
          </a:prstGeom>
        </p:spPr>
      </p:pic>
      <p:pic>
        <p:nvPicPr>
          <p:cNvPr id="4" name="Picture 3"/>
          <p:cNvPicPr>
            <a:picLocks noChangeAspect="1"/>
          </p:cNvPicPr>
          <p:nvPr/>
        </p:nvPicPr>
        <p:blipFill>
          <a:blip r:embed="rId3"/>
          <a:stretch>
            <a:fillRect/>
          </a:stretch>
        </p:blipFill>
        <p:spPr>
          <a:xfrm>
            <a:off x="6417456" y="2316941"/>
            <a:ext cx="5600315" cy="4383427"/>
          </a:xfrm>
          <a:prstGeom prst="rect">
            <a:avLst/>
          </a:prstGeom>
        </p:spPr>
      </p:pic>
      <p:sp>
        <p:nvSpPr>
          <p:cNvPr id="5" name="TextBox 4"/>
          <p:cNvSpPr txBox="1"/>
          <p:nvPr/>
        </p:nvSpPr>
        <p:spPr>
          <a:xfrm>
            <a:off x="355598" y="4145823"/>
            <a:ext cx="5596821" cy="2554545"/>
          </a:xfrm>
          <a:prstGeom prst="rect">
            <a:avLst/>
          </a:prstGeom>
          <a:noFill/>
        </p:spPr>
        <p:txBody>
          <a:bodyPr wrap="square" rtlCol="0">
            <a:spAutoFit/>
          </a:bodyPr>
          <a:lstStyle/>
          <a:p>
            <a:r>
              <a:rPr lang="en-US" sz="2000" b="1" dirty="0"/>
              <a:t>About 75% of the logs received (149 out of 199) reported four (or fewer) bands used with the bands frequently being from among the “bottom four” bands (222, 432, 902 and 1.2). This was true of all 25 logs from Region 1, all 12 from Region 3 and the 3 from Region 7 (though one of the logs from Region 3 skipped over the 1.2 GHz band to report a </a:t>
            </a:r>
            <a:r>
              <a:rPr lang="en-US" sz="2000" b="1" dirty="0" err="1"/>
              <a:t>QSO</a:t>
            </a:r>
            <a:r>
              <a:rPr lang="en-US" sz="2000" b="1" dirty="0"/>
              <a:t> on 2.3 GHz). </a:t>
            </a:r>
            <a:endParaRPr lang="en-US" sz="2000" b="1" dirty="0"/>
          </a:p>
        </p:txBody>
      </p:sp>
      <p:sp>
        <p:nvSpPr>
          <p:cNvPr id="6" name="TextBox 5"/>
          <p:cNvSpPr txBox="1"/>
          <p:nvPr/>
        </p:nvSpPr>
        <p:spPr>
          <a:xfrm>
            <a:off x="6417456" y="70172"/>
            <a:ext cx="5430705" cy="2246769"/>
          </a:xfrm>
          <a:prstGeom prst="rect">
            <a:avLst/>
          </a:prstGeom>
          <a:noFill/>
        </p:spPr>
        <p:txBody>
          <a:bodyPr wrap="square" rtlCol="0">
            <a:spAutoFit/>
          </a:bodyPr>
          <a:lstStyle/>
          <a:p>
            <a:r>
              <a:rPr lang="en-US" sz="2000" b="1" dirty="0" smtClean="0"/>
              <a:t>The </a:t>
            </a:r>
            <a:r>
              <a:rPr lang="en-US" sz="2000" b="1" dirty="0"/>
              <a:t>50 logs reporting use of 5 or more bands were spread across the regions with Region 4 notable in submitting 8 of 9 such logs (thanks in large part to the “Californians and Friends Visiting Colorado” team that </a:t>
            </a:r>
            <a:r>
              <a:rPr lang="en-US" sz="2000" b="1" dirty="0" smtClean="0"/>
              <a:t>traveled </a:t>
            </a:r>
            <a:r>
              <a:rPr lang="en-US" sz="2000" b="1" dirty="0"/>
              <a:t>there). Region 15 also carried its weight with 11 of their 25 logs including </a:t>
            </a:r>
            <a:r>
              <a:rPr lang="en-US" sz="2000" b="1" dirty="0" err="1"/>
              <a:t>QSOs</a:t>
            </a:r>
            <a:r>
              <a:rPr lang="en-US" sz="2000" b="1" dirty="0"/>
              <a:t> on 5 or more bands. </a:t>
            </a:r>
            <a:endParaRPr lang="en-US" sz="2000" b="1" dirty="0"/>
          </a:p>
        </p:txBody>
      </p:sp>
    </p:spTree>
    <p:extLst>
      <p:ext uri="{BB962C8B-B14F-4D97-AF65-F5344CB8AC3E}">
        <p14:creationId xmlns:p14="http://schemas.microsoft.com/office/powerpoint/2010/main" val="697899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5280090" y="1032414"/>
            <a:ext cx="6568878" cy="4674119"/>
          </a:xfrm>
          <a:prstGeom prst="rect">
            <a:avLst/>
          </a:prstGeom>
          <a:ln w="6350">
            <a:solidFill>
              <a:schemeClr val="tx1"/>
            </a:solidFill>
          </a:ln>
        </p:spPr>
      </p:pic>
      <p:sp>
        <p:nvSpPr>
          <p:cNvPr id="5" name="TextBox 4"/>
          <p:cNvSpPr txBox="1"/>
          <p:nvPr/>
        </p:nvSpPr>
        <p:spPr>
          <a:xfrm>
            <a:off x="355600" y="1337733"/>
            <a:ext cx="4284133" cy="3477875"/>
          </a:xfrm>
          <a:prstGeom prst="rect">
            <a:avLst/>
          </a:prstGeom>
          <a:noFill/>
        </p:spPr>
        <p:txBody>
          <a:bodyPr wrap="square" rtlCol="0">
            <a:spAutoFit/>
          </a:bodyPr>
          <a:lstStyle/>
          <a:p>
            <a:r>
              <a:rPr lang="en-US" sz="2200" b="1" dirty="0" smtClean="0"/>
              <a:t>Regional View:</a:t>
            </a:r>
            <a:r>
              <a:rPr lang="en-US" sz="2000" b="1" dirty="0" smtClean="0"/>
              <a:t/>
            </a:r>
            <a:br>
              <a:rPr lang="en-US" sz="2000" b="1" dirty="0" smtClean="0"/>
            </a:br>
            <a:r>
              <a:rPr lang="en-US" sz="2000" b="1" dirty="0" smtClean="0"/>
              <a:t/>
            </a:r>
            <a:br>
              <a:rPr lang="en-US" sz="2000" b="1" dirty="0" smtClean="0"/>
            </a:br>
            <a:r>
              <a:rPr lang="en-US" sz="2000" b="1" dirty="0" smtClean="0"/>
              <a:t>The </a:t>
            </a:r>
            <a:r>
              <a:rPr lang="en-US" sz="2000" b="1" dirty="0"/>
              <a:t>222 MHz and Up Contest is organized into 18 Regions, recognizing the geographic disparities of a continent-wide VHF+ contest. Each Region has its own leader tables and is covered separately in the </a:t>
            </a:r>
            <a:r>
              <a:rPr lang="en-US" sz="2000" b="1" dirty="0" err="1"/>
              <a:t>writeup</a:t>
            </a:r>
            <a:r>
              <a:rPr lang="en-US" sz="2000" b="1" dirty="0"/>
              <a:t>. (Map by K9JK, based on EI8IC's mapability.com North American Overlay Map) </a:t>
            </a:r>
            <a:endParaRPr lang="en-US" sz="2000" b="1" dirty="0"/>
          </a:p>
        </p:txBody>
      </p:sp>
    </p:spTree>
    <p:extLst>
      <p:ext uri="{BB962C8B-B14F-4D97-AF65-F5344CB8AC3E}">
        <p14:creationId xmlns:p14="http://schemas.microsoft.com/office/powerpoint/2010/main" val="16742496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20782" y="175988"/>
            <a:ext cx="3906817" cy="6468863"/>
          </a:xfrm>
          <a:prstGeom prst="rect">
            <a:avLst/>
          </a:prstGeom>
        </p:spPr>
      </p:pic>
      <p:pic>
        <p:nvPicPr>
          <p:cNvPr id="6" name="Picture 5"/>
          <p:cNvPicPr>
            <a:picLocks noChangeAspect="1"/>
          </p:cNvPicPr>
          <p:nvPr/>
        </p:nvPicPr>
        <p:blipFill>
          <a:blip r:embed="rId3"/>
          <a:stretch>
            <a:fillRect/>
          </a:stretch>
        </p:blipFill>
        <p:spPr>
          <a:xfrm>
            <a:off x="5778828" y="196707"/>
            <a:ext cx="3974772" cy="6448144"/>
          </a:xfrm>
          <a:prstGeom prst="rect">
            <a:avLst/>
          </a:prstGeom>
        </p:spPr>
      </p:pic>
    </p:spTree>
    <p:extLst>
      <p:ext uri="{BB962C8B-B14F-4D97-AF65-F5344CB8AC3E}">
        <p14:creationId xmlns:p14="http://schemas.microsoft.com/office/powerpoint/2010/main" val="1979467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grayscl/>
          </a:blip>
          <a:stretch>
            <a:fillRect/>
          </a:stretch>
        </p:blipFill>
        <p:spPr>
          <a:xfrm>
            <a:off x="6232804" y="1151467"/>
            <a:ext cx="5535863" cy="5437509"/>
          </a:xfrm>
          <a:prstGeom prst="rect">
            <a:avLst/>
          </a:prstGeom>
          <a:ln w="6350">
            <a:solidFill>
              <a:schemeClr val="tx1"/>
            </a:solidFill>
          </a:ln>
        </p:spPr>
      </p:pic>
      <p:pic>
        <p:nvPicPr>
          <p:cNvPr id="5" name="Picture 4"/>
          <p:cNvPicPr>
            <a:picLocks noChangeAspect="1"/>
          </p:cNvPicPr>
          <p:nvPr/>
        </p:nvPicPr>
        <p:blipFill>
          <a:blip r:embed="rId3">
            <a:grayscl/>
          </a:blip>
          <a:stretch>
            <a:fillRect/>
          </a:stretch>
        </p:blipFill>
        <p:spPr>
          <a:xfrm>
            <a:off x="326209" y="1151467"/>
            <a:ext cx="5297590" cy="4253717"/>
          </a:xfrm>
          <a:prstGeom prst="rect">
            <a:avLst/>
          </a:prstGeom>
          <a:ln w="6350">
            <a:solidFill>
              <a:schemeClr val="tx1"/>
            </a:solidFill>
          </a:ln>
        </p:spPr>
      </p:pic>
      <p:sp>
        <p:nvSpPr>
          <p:cNvPr id="7" name="TextBox 6"/>
          <p:cNvSpPr txBox="1"/>
          <p:nvPr/>
        </p:nvSpPr>
        <p:spPr>
          <a:xfrm>
            <a:off x="326209" y="237066"/>
            <a:ext cx="11442458" cy="461665"/>
          </a:xfrm>
          <a:prstGeom prst="rect">
            <a:avLst/>
          </a:prstGeom>
          <a:noFill/>
        </p:spPr>
        <p:txBody>
          <a:bodyPr wrap="square" rtlCol="0">
            <a:spAutoFit/>
          </a:bodyPr>
          <a:lstStyle/>
          <a:p>
            <a:r>
              <a:rPr lang="en-US" sz="2400" b="1" dirty="0" smtClean="0"/>
              <a:t>Group Activity</a:t>
            </a:r>
            <a:endParaRPr lang="en-US" sz="2400" b="1" dirty="0"/>
          </a:p>
        </p:txBody>
      </p:sp>
    </p:spTree>
    <p:extLst>
      <p:ext uri="{BB962C8B-B14F-4D97-AF65-F5344CB8AC3E}">
        <p14:creationId xmlns:p14="http://schemas.microsoft.com/office/powerpoint/2010/main" val="961202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74133" y="423334"/>
            <a:ext cx="11379200" cy="5960534"/>
          </a:xfrm>
        </p:spPr>
        <p:txBody>
          <a:bodyPr>
            <a:normAutofit/>
          </a:bodyPr>
          <a:lstStyle/>
          <a:p>
            <a:r>
              <a:rPr lang="en-US" sz="2400" b="1" dirty="0" smtClean="0"/>
              <a:t>So what did we learn?  </a:t>
            </a:r>
          </a:p>
          <a:p>
            <a:pPr marL="0" indent="0">
              <a:buNone/>
            </a:pPr>
            <a:r>
              <a:rPr lang="en-US" sz="2400" b="1" dirty="0" smtClean="0"/>
              <a:t>	</a:t>
            </a:r>
            <a:r>
              <a:rPr lang="en-US" sz="2200" dirty="0" smtClean="0"/>
              <a:t>- Logs submitted activity was on par, to a pinch higher, with previous UHF Contests;</a:t>
            </a:r>
          </a:p>
          <a:p>
            <a:pPr marL="0" indent="0">
              <a:buNone/>
            </a:pPr>
            <a:r>
              <a:rPr lang="en-US" sz="2200" dirty="0"/>
              <a:t>	</a:t>
            </a:r>
            <a:r>
              <a:rPr lang="en-US" sz="2200" dirty="0" smtClean="0"/>
              <a:t>- Bands interest was mixed depending on region;</a:t>
            </a:r>
          </a:p>
          <a:p>
            <a:pPr marL="0" indent="0">
              <a:buNone/>
            </a:pPr>
            <a:r>
              <a:rPr lang="en-US" sz="2200" dirty="0"/>
              <a:t>	</a:t>
            </a:r>
            <a:r>
              <a:rPr lang="en-US" sz="2200" dirty="0" smtClean="0"/>
              <a:t>- Distance scoring showed diversity in results (</a:t>
            </a:r>
            <a:r>
              <a:rPr lang="en-US" sz="2200" dirty="0"/>
              <a:t>n</a:t>
            </a:r>
            <a:r>
              <a:rPr lang="en-US" sz="2200" dirty="0" smtClean="0"/>
              <a:t>o longer just a Northeast focus);</a:t>
            </a:r>
            <a:br>
              <a:rPr lang="en-US" sz="2200" dirty="0" smtClean="0"/>
            </a:br>
            <a:endParaRPr lang="en-US" sz="2200" dirty="0" smtClean="0"/>
          </a:p>
          <a:p>
            <a:r>
              <a:rPr lang="en-US" sz="2400" b="1" dirty="0" smtClean="0"/>
              <a:t>What can we do individually to make the event more fun in 2018?</a:t>
            </a:r>
          </a:p>
          <a:p>
            <a:pPr marL="0" indent="0">
              <a:buNone/>
            </a:pPr>
            <a:r>
              <a:rPr lang="en-US" sz="2400" dirty="0" smtClean="0"/>
              <a:t>	</a:t>
            </a:r>
            <a:r>
              <a:rPr lang="en-US" sz="2200" dirty="0" smtClean="0"/>
              <a:t>- Get on, or help or mentor a friend to get on and have fun;</a:t>
            </a:r>
          </a:p>
          <a:p>
            <a:pPr marL="0" indent="0">
              <a:buNone/>
            </a:pPr>
            <a:r>
              <a:rPr lang="en-US" sz="2200" dirty="0"/>
              <a:t>	</a:t>
            </a:r>
            <a:r>
              <a:rPr lang="en-US" sz="2200" dirty="0" smtClean="0"/>
              <a:t>- Add a band, if your station configuration allows;</a:t>
            </a:r>
          </a:p>
          <a:p>
            <a:pPr marL="0" indent="0">
              <a:buNone/>
            </a:pPr>
            <a:r>
              <a:rPr lang="en-US" sz="2200" dirty="0"/>
              <a:t>	</a:t>
            </a:r>
            <a:r>
              <a:rPr lang="en-US" sz="2200" dirty="0" smtClean="0"/>
              <a:t>- Coordinate/schedule contacts using email, text, chat or spotting, etc.</a:t>
            </a:r>
          </a:p>
          <a:p>
            <a:pPr marL="0" indent="0">
              <a:buNone/>
            </a:pPr>
            <a:r>
              <a:rPr lang="en-US" sz="2200" dirty="0" smtClean="0"/>
              <a:t>	- If you are not using Digital modes yet, consider adding same for use in off/slow hours;</a:t>
            </a:r>
          </a:p>
          <a:p>
            <a:pPr marL="0" indent="0">
              <a:buNone/>
            </a:pPr>
            <a:r>
              <a:rPr lang="en-US" sz="2200" dirty="0"/>
              <a:t>	- </a:t>
            </a:r>
            <a:r>
              <a:rPr lang="en-US" sz="2200" dirty="0" smtClean="0"/>
              <a:t>Other ideas?</a:t>
            </a:r>
          </a:p>
          <a:p>
            <a:r>
              <a:rPr lang="en-US" sz="2200" b="1" dirty="0" smtClean="0"/>
              <a:t>Questions?  Discussion?</a:t>
            </a:r>
            <a:endParaRPr lang="en-US" sz="2200" b="1" dirty="0"/>
          </a:p>
        </p:txBody>
      </p:sp>
    </p:spTree>
    <p:extLst>
      <p:ext uri="{BB962C8B-B14F-4D97-AF65-F5344CB8AC3E}">
        <p14:creationId xmlns:p14="http://schemas.microsoft.com/office/powerpoint/2010/main" val="32974420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TotalTime>
  <Words>552</Words>
  <Application>Microsoft Office PowerPoint</Application>
  <PresentationFormat>Widescreen</PresentationFormat>
  <Paragraphs>57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222 MHz and Up Distance Contest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222 MHz and Up Distance Contest</dc:title>
  <dc:creator>Jahnke, Bart, W9JJ</dc:creator>
  <cp:lastModifiedBy>Jahnke, Bart, W9JJ</cp:lastModifiedBy>
  <cp:revision>21</cp:revision>
  <dcterms:created xsi:type="dcterms:W3CDTF">2017-02-07T19:11:17Z</dcterms:created>
  <dcterms:modified xsi:type="dcterms:W3CDTF">2018-04-04T22:50:46Z</dcterms:modified>
</cp:coreProperties>
</file>