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9" r:id="rId7"/>
    <p:sldId id="263" r:id="rId8"/>
    <p:sldId id="264" r:id="rId9"/>
    <p:sldId id="265" r:id="rId10"/>
    <p:sldId id="267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661847"/>
            <a:ext cx="8825658" cy="3329581"/>
          </a:xfrm>
        </p:spPr>
        <p:txBody>
          <a:bodyPr/>
          <a:lstStyle/>
          <a:p>
            <a:r>
              <a:rPr lang="en-US" sz="4000" dirty="0" smtClean="0"/>
              <a:t>          VHF Band Plan </a:t>
            </a:r>
            <a:r>
              <a:rPr lang="en-US" sz="4000" dirty="0"/>
              <a:t>D</a:t>
            </a:r>
            <a:r>
              <a:rPr lang="en-US" sz="4000" dirty="0" smtClean="0"/>
              <a:t>iscussion </a:t>
            </a:r>
            <a:br>
              <a:rPr lang="en-US" sz="4000" dirty="0" smtClean="0"/>
            </a:br>
            <a:r>
              <a:rPr lang="en-US" sz="4000" dirty="0"/>
              <a:t> </a:t>
            </a:r>
            <a:r>
              <a:rPr lang="en-US" sz="4000" dirty="0" smtClean="0"/>
              <a:t>                   WSJT-X  FT8 </a:t>
            </a:r>
            <a:br>
              <a:rPr lang="en-US" sz="40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3991428"/>
            <a:ext cx="8825658" cy="2151795"/>
          </a:xfrm>
        </p:spPr>
        <p:txBody>
          <a:bodyPr>
            <a:normAutofit/>
          </a:bodyPr>
          <a:lstStyle/>
          <a:p>
            <a:r>
              <a:rPr lang="en-US" dirty="0" smtClean="0"/>
              <a:t>Tony Emanuele    K8ZR</a:t>
            </a:r>
          </a:p>
          <a:p>
            <a:r>
              <a:rPr lang="en-US" dirty="0" smtClean="0"/>
              <a:t>CQ Magazine VHF+ Column Editor</a:t>
            </a:r>
          </a:p>
          <a:p>
            <a:r>
              <a:rPr lang="en-US" dirty="0" smtClean="0"/>
              <a:t>N.E.W.S. VHF Conference</a:t>
            </a:r>
          </a:p>
          <a:p>
            <a:r>
              <a:rPr lang="en-US" dirty="0" smtClean="0"/>
              <a:t>Manchester, CT</a:t>
            </a:r>
          </a:p>
          <a:p>
            <a:r>
              <a:rPr lang="en-US" dirty="0" smtClean="0"/>
              <a:t>21 April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6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50 MHz FT8 operating frequencies.</a:t>
            </a:r>
          </a:p>
          <a:p>
            <a:endParaRPr lang="en-US" sz="2800" dirty="0"/>
          </a:p>
          <a:p>
            <a:r>
              <a:rPr lang="en-US" sz="2800" dirty="0" smtClean="0"/>
              <a:t>                  Discussion &amp; Suggestions.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410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90918" y="1471910"/>
            <a:ext cx="1021294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                                 2 Meter Band Plan.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144.000 MHz to 144.100 MHz     </a:t>
            </a:r>
            <a:r>
              <a:rPr lang="en-US" sz="2000" b="1" dirty="0" smtClean="0">
                <a:solidFill>
                  <a:schemeClr val="bg1"/>
                </a:solidFill>
              </a:rPr>
              <a:t>CW only</a:t>
            </a:r>
          </a:p>
          <a:p>
            <a:endParaRPr lang="en-US" sz="2000" dirty="0"/>
          </a:p>
          <a:p>
            <a:r>
              <a:rPr lang="en-US" sz="2000" dirty="0" smtClean="0"/>
              <a:t>144.115 MHz to 144.145 MHz     </a:t>
            </a:r>
            <a:r>
              <a:rPr lang="en-US" sz="2000" b="1" dirty="0" smtClean="0">
                <a:solidFill>
                  <a:schemeClr val="bg1"/>
                </a:solidFill>
              </a:rPr>
              <a:t>Digital EME</a:t>
            </a:r>
          </a:p>
          <a:p>
            <a:endParaRPr lang="en-US" sz="2000" dirty="0"/>
          </a:p>
          <a:p>
            <a:r>
              <a:rPr lang="en-US" sz="2000" dirty="0" smtClean="0"/>
              <a:t>144.150 MHz     </a:t>
            </a:r>
            <a:r>
              <a:rPr lang="en-US" sz="2000" b="1" dirty="0" smtClean="0">
                <a:solidFill>
                  <a:schemeClr val="bg1"/>
                </a:solidFill>
              </a:rPr>
              <a:t>MSK144</a:t>
            </a:r>
            <a:r>
              <a:rPr lang="en-US" sz="2000" dirty="0" smtClean="0"/>
              <a:t> calling frequency for much of North America.</a:t>
            </a:r>
          </a:p>
          <a:p>
            <a:endParaRPr lang="en-US" sz="2000" dirty="0"/>
          </a:p>
          <a:p>
            <a:r>
              <a:rPr lang="en-US" sz="2000" dirty="0" smtClean="0"/>
              <a:t>144.150 MHz to 144.275 MHz      </a:t>
            </a:r>
            <a:r>
              <a:rPr lang="en-US" sz="2000" b="1" dirty="0" smtClean="0">
                <a:solidFill>
                  <a:schemeClr val="bg1"/>
                </a:solidFill>
              </a:rPr>
              <a:t>Weak Signal </a:t>
            </a:r>
          </a:p>
          <a:p>
            <a:endParaRPr lang="en-US" sz="2000" dirty="0"/>
          </a:p>
          <a:p>
            <a:r>
              <a:rPr lang="en-US" sz="2000" dirty="0" smtClean="0"/>
              <a:t>144.200 MHz   General </a:t>
            </a:r>
            <a:r>
              <a:rPr lang="en-US" sz="2000" b="1" dirty="0" smtClean="0">
                <a:solidFill>
                  <a:schemeClr val="bg1"/>
                </a:solidFill>
              </a:rPr>
              <a:t>Calling Frequency</a:t>
            </a:r>
          </a:p>
          <a:p>
            <a:endParaRPr lang="en-US" sz="2000" dirty="0"/>
          </a:p>
          <a:p>
            <a:r>
              <a:rPr lang="en-US" sz="2000" dirty="0" smtClean="0"/>
              <a:t>144.275 MHz to 144.300 MHz    </a:t>
            </a:r>
            <a:r>
              <a:rPr lang="en-US" sz="2000" b="1" dirty="0" smtClean="0">
                <a:solidFill>
                  <a:schemeClr val="bg1"/>
                </a:solidFill>
              </a:rPr>
              <a:t>Beacon band</a:t>
            </a:r>
          </a:p>
          <a:p>
            <a:endParaRPr lang="en-US" sz="2000" dirty="0"/>
          </a:p>
          <a:p>
            <a:r>
              <a:rPr lang="en-US" sz="2000" dirty="0" smtClean="0"/>
              <a:t>144.300 MHz to 144.500 MHz  </a:t>
            </a:r>
            <a:r>
              <a:rPr lang="en-US" sz="2000" dirty="0"/>
              <a:t>New </a:t>
            </a:r>
            <a:r>
              <a:rPr lang="en-US" sz="2000" b="1" dirty="0">
                <a:solidFill>
                  <a:schemeClr val="bg1"/>
                </a:solidFill>
              </a:rPr>
              <a:t>OSCAR </a:t>
            </a:r>
            <a:r>
              <a:rPr lang="en-US" sz="2000" b="1" dirty="0" smtClean="0">
                <a:solidFill>
                  <a:schemeClr val="bg1"/>
                </a:solidFill>
              </a:rPr>
              <a:t>sub-band </a:t>
            </a:r>
            <a:r>
              <a:rPr lang="en-US" sz="2000" dirty="0" smtClean="0"/>
              <a:t>per ARRL.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400" dirty="0" smtClean="0"/>
              <a:t>                                   FT8 Frequency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144 MHz FT8  operating frequency.           </a:t>
            </a:r>
          </a:p>
          <a:p>
            <a:endParaRPr lang="en-US" sz="2800" dirty="0"/>
          </a:p>
          <a:p>
            <a:r>
              <a:rPr lang="en-US" sz="2800" dirty="0" smtClean="0"/>
              <a:t>               Discussion &amp; Suggestions.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450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37144" y="2524259"/>
            <a:ext cx="81136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Introduction: What </a:t>
            </a:r>
            <a:r>
              <a:rPr lang="en-US" sz="2800" dirty="0"/>
              <a:t>is WSJT-X </a:t>
            </a:r>
            <a:r>
              <a:rPr lang="en-US" sz="2800" dirty="0" smtClean="0"/>
              <a:t>FT8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/>
          </a:p>
          <a:p>
            <a:r>
              <a:rPr lang="en-US" sz="2800" dirty="0" smtClean="0"/>
              <a:t>              Current </a:t>
            </a:r>
            <a:r>
              <a:rPr lang="en-US" sz="2800" dirty="0"/>
              <a:t>VHF Band Plan.</a:t>
            </a:r>
          </a:p>
          <a:p>
            <a:endParaRPr lang="en-US" sz="2800" dirty="0"/>
          </a:p>
          <a:p>
            <a:r>
              <a:rPr lang="en-US" sz="2800" dirty="0" smtClean="0"/>
              <a:t>                Band </a:t>
            </a:r>
            <a:r>
              <a:rPr lang="en-US" sz="2800" dirty="0"/>
              <a:t>Plan Proposals.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              Discussion/suggestions.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24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11" y="1853248"/>
            <a:ext cx="1111229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</a:t>
            </a:r>
            <a:r>
              <a:rPr lang="en-US" sz="2400" dirty="0"/>
              <a:t>is WSJT-X </a:t>
            </a:r>
            <a:r>
              <a:rPr lang="en-US" sz="2400" dirty="0" smtClean="0"/>
              <a:t>FT8 </a:t>
            </a:r>
            <a:r>
              <a:rPr lang="en-US" sz="2400" dirty="0" smtClean="0">
                <a:latin typeface="Arial Narrow" panose="020B0606020202030204" pitchFamily="34" charset="0"/>
              </a:rPr>
              <a:t>?</a:t>
            </a:r>
          </a:p>
          <a:p>
            <a:endParaRPr lang="en-US" sz="2400" dirty="0">
              <a:latin typeface="Arial Narrow" panose="020B0606020202030204" pitchFamily="34" charset="0"/>
            </a:endParaRPr>
          </a:p>
          <a:p>
            <a:r>
              <a:rPr lang="en-US" sz="2400" dirty="0" smtClean="0"/>
              <a:t>FT8 is one of the 8 digital modes in the suite of programs called WSJT-X.</a:t>
            </a:r>
          </a:p>
          <a:p>
            <a:endParaRPr lang="en-US" sz="2400" dirty="0"/>
          </a:p>
          <a:p>
            <a:r>
              <a:rPr lang="en-US" sz="2400" dirty="0" smtClean="0"/>
              <a:t>FT8 is relatively new in comparison to original WSJT modes of JT65 and FSK441 - the predecessor to MSK144.</a:t>
            </a:r>
          </a:p>
          <a:p>
            <a:endParaRPr lang="en-US" sz="2400" dirty="0"/>
          </a:p>
          <a:p>
            <a:r>
              <a:rPr lang="en-US" sz="2400" dirty="0" smtClean="0"/>
              <a:t>FT8 was designed specifically for slow fading conditions that are </a:t>
            </a:r>
          </a:p>
          <a:p>
            <a:r>
              <a:rPr lang="en-US" sz="2400" dirty="0" smtClean="0"/>
              <a:t>typical of multi-hop sporadic E signals. </a:t>
            </a:r>
          </a:p>
          <a:p>
            <a:endParaRPr lang="en-US" sz="2800" dirty="0" smtClean="0"/>
          </a:p>
          <a:p>
            <a:r>
              <a:rPr lang="en-US" sz="2400" dirty="0" smtClean="0"/>
              <a:t>As the case with most of the WSJT-X modes operation is “channelized.”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435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6110" y="2237418"/>
            <a:ext cx="108160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Few important FT8 technical details:</a:t>
            </a:r>
          </a:p>
          <a:p>
            <a:endParaRPr lang="en-US" sz="2400" dirty="0"/>
          </a:p>
          <a:p>
            <a:r>
              <a:rPr lang="en-US" sz="2400" dirty="0" smtClean="0"/>
              <a:t>An FT8 signal is 50 Hz wide. </a:t>
            </a:r>
          </a:p>
          <a:p>
            <a:endParaRPr lang="en-US" sz="2400" dirty="0"/>
          </a:p>
          <a:p>
            <a:r>
              <a:rPr lang="en-US" sz="2400" dirty="0" smtClean="0"/>
              <a:t>The typical SSB transceiver bandwidth is 2.4 KHz to 2.7 KHz.</a:t>
            </a:r>
          </a:p>
          <a:p>
            <a:endParaRPr lang="en-US" sz="2400" dirty="0"/>
          </a:p>
          <a:p>
            <a:r>
              <a:rPr lang="en-US" sz="2400" dirty="0" smtClean="0"/>
              <a:t>Theoretically 50 QSOs can take place within the transceiver’s passband.</a:t>
            </a:r>
          </a:p>
          <a:p>
            <a:r>
              <a:rPr lang="en-US" sz="2400" dirty="0" smtClean="0"/>
              <a:t>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               (</a:t>
            </a:r>
            <a:r>
              <a:rPr lang="en-US" sz="2400" dirty="0"/>
              <a:t>2,500 Hz/50 </a:t>
            </a:r>
            <a:r>
              <a:rPr lang="en-US" sz="2400" dirty="0" smtClean="0"/>
              <a:t>Hz) = 50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398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6110" y="2237418"/>
            <a:ext cx="10738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6" y="1620119"/>
            <a:ext cx="11071538" cy="36021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5778" y="5496264"/>
            <a:ext cx="665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40 Meter FT8 frequency of 7040 KHz.</a:t>
            </a:r>
          </a:p>
          <a:p>
            <a:r>
              <a:rPr lang="en-US" sz="2400" dirty="0" smtClean="0"/>
              <a:t>            At least 25 QSOs in progress !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167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6110" y="2237418"/>
            <a:ext cx="10738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589" y="3083253"/>
            <a:ext cx="8449854" cy="35723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547" y="1469005"/>
            <a:ext cx="7413938" cy="246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1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50006" y="1745412"/>
            <a:ext cx="1052203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As of April 2018 WSJT-X Modes Calling Frequencies:</a:t>
            </a:r>
          </a:p>
          <a:p>
            <a:endParaRPr lang="en-US" sz="2400" dirty="0"/>
          </a:p>
          <a:p>
            <a:r>
              <a:rPr lang="en-US" sz="2400" dirty="0" smtClean="0"/>
              <a:t>                   -  50.260 MHz: MSK144 Meteor Scatter</a:t>
            </a:r>
          </a:p>
          <a:p>
            <a:endParaRPr lang="en-US" sz="2400" dirty="0"/>
          </a:p>
          <a:p>
            <a:r>
              <a:rPr lang="en-US" sz="2400" dirty="0" smtClean="0"/>
              <a:t>                   -  50.276 MHz: JT65  Multi-hop/Long Haul DX</a:t>
            </a:r>
          </a:p>
          <a:p>
            <a:endParaRPr lang="en-US" sz="2400" dirty="0"/>
          </a:p>
          <a:p>
            <a:r>
              <a:rPr lang="en-US" sz="2400" dirty="0" smtClean="0"/>
              <a:t>                   -  50.313 MHz:  FT8</a:t>
            </a:r>
          </a:p>
          <a:p>
            <a:endParaRPr lang="en-US" sz="2400" dirty="0"/>
          </a:p>
          <a:p>
            <a:r>
              <a:rPr lang="en-US" sz="2400" dirty="0" smtClean="0"/>
              <a:t>                   -  144.150 MHz: MSK144</a:t>
            </a:r>
          </a:p>
          <a:p>
            <a:endParaRPr lang="en-US" sz="2400" dirty="0"/>
          </a:p>
          <a:p>
            <a:r>
              <a:rPr lang="en-US" sz="2400" dirty="0" smtClean="0"/>
              <a:t>                   -  222.070 MHz: MSK144</a:t>
            </a:r>
          </a:p>
          <a:p>
            <a:endParaRPr lang="en-US" sz="2400" dirty="0"/>
          </a:p>
          <a:p>
            <a:r>
              <a:rPr lang="en-US" sz="2400" dirty="0" smtClean="0"/>
              <a:t>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0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6111" y="1152983"/>
            <a:ext cx="10522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</a:p>
          <a:p>
            <a:endParaRPr lang="en-US" sz="2400" dirty="0"/>
          </a:p>
          <a:p>
            <a:r>
              <a:rPr lang="en-US" sz="2400" dirty="0" smtClean="0"/>
              <a:t>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0761" y="1410355"/>
            <a:ext cx="1132052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sz="2400" dirty="0" smtClean="0"/>
              <a:t>At </a:t>
            </a:r>
            <a:r>
              <a:rPr lang="en-US" sz="2400" dirty="0"/>
              <a:t>the </a:t>
            </a:r>
            <a:r>
              <a:rPr lang="en-US" sz="2400" dirty="0" smtClean="0"/>
              <a:t>W6JKV/K5AND </a:t>
            </a:r>
            <a:r>
              <a:rPr lang="en-US" sz="2400" dirty="0"/>
              <a:t>6M BBQ </a:t>
            </a:r>
            <a:r>
              <a:rPr lang="en-US" sz="2400" dirty="0" smtClean="0"/>
              <a:t>September </a:t>
            </a:r>
            <a:r>
              <a:rPr lang="en-US" sz="2400" dirty="0"/>
              <a:t>2017 in Austin, TX </a:t>
            </a:r>
            <a:r>
              <a:rPr lang="en-US" sz="2400" dirty="0" smtClean="0"/>
              <a:t>those gathered proposed an Intercontinental FT8 Calling Frequency of 50.303 </a:t>
            </a:r>
            <a:r>
              <a:rPr lang="en-US" sz="2400" dirty="0" err="1" smtClean="0"/>
              <a:t>MHz.</a:t>
            </a:r>
            <a:r>
              <a:rPr lang="en-US" sz="2400" dirty="0" smtClean="0"/>
              <a:t> </a:t>
            </a:r>
          </a:p>
          <a:p>
            <a:endParaRPr lang="en-US" dirty="0"/>
          </a:p>
          <a:p>
            <a:r>
              <a:rPr lang="en-US" sz="2400" dirty="0" smtClean="0"/>
              <a:t>Others have proposed an FT8 DX Window** of 50.301 MHz to 50.306 MHz with 50.323 MHz as the alternate intercontinental frequency. </a:t>
            </a:r>
          </a:p>
          <a:p>
            <a:endParaRPr lang="en-US" dirty="0"/>
          </a:p>
          <a:p>
            <a:r>
              <a:rPr lang="en-US" sz="2400" dirty="0" smtClean="0"/>
              <a:t>The JAs have proposed 50.303 MHz for </a:t>
            </a:r>
            <a:r>
              <a:rPr lang="en-US" sz="2400" dirty="0"/>
              <a:t>"all FT8 DX" and 50.323 for </a:t>
            </a:r>
            <a:r>
              <a:rPr lang="en-US" sz="2400" dirty="0" smtClean="0"/>
              <a:t>“Intercontinental </a:t>
            </a:r>
            <a:r>
              <a:rPr lang="en-US" sz="2400" dirty="0"/>
              <a:t>long distance FT8 DX." </a:t>
            </a:r>
            <a:r>
              <a:rPr lang="en-US" sz="2400" dirty="0" smtClean="0"/>
              <a:t>  Example of intercontinental: </a:t>
            </a:r>
          </a:p>
          <a:p>
            <a:r>
              <a:rPr lang="en-US" sz="2400" dirty="0" smtClean="0"/>
              <a:t>JA to the Midwest or East Coast of the U.S.A.  With coordination via ON4KST chat page. </a:t>
            </a:r>
            <a:endParaRPr lang="en-US" sz="2400" dirty="0"/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**Similar idea to </a:t>
            </a:r>
            <a:r>
              <a:rPr lang="en-US" dirty="0"/>
              <a:t>the current </a:t>
            </a:r>
            <a:r>
              <a:rPr lang="en-US" dirty="0" smtClean="0"/>
              <a:t>SSB/CW DX </a:t>
            </a:r>
            <a:r>
              <a:rPr lang="en-US" dirty="0"/>
              <a:t>Window of 50.100 MHz to 50.125 </a:t>
            </a:r>
            <a:r>
              <a:rPr lang="en-US" dirty="0" err="1" smtClean="0"/>
              <a:t>MHz.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4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                   VHF </a:t>
            </a:r>
            <a:r>
              <a:rPr lang="en-US" sz="3200" dirty="0"/>
              <a:t>Band Plan </a:t>
            </a:r>
            <a:r>
              <a:rPr lang="en-US" sz="3200" dirty="0" smtClean="0"/>
              <a:t>Discussion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WSJT-X FT8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21" y="2511380"/>
            <a:ext cx="811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157211" y="1758290"/>
            <a:ext cx="743110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Proposed or de facto* frequencies as of April 2018: </a:t>
            </a:r>
          </a:p>
          <a:p>
            <a:endParaRPr lang="en-US" sz="2000" dirty="0"/>
          </a:p>
          <a:p>
            <a:r>
              <a:rPr lang="en-US" sz="2000" dirty="0" smtClean="0"/>
              <a:t>50.260 MHz: MSK144 Meteor Scatter*</a:t>
            </a:r>
          </a:p>
          <a:p>
            <a:endParaRPr lang="en-US" sz="2000" dirty="0" smtClean="0"/>
          </a:p>
          <a:p>
            <a:r>
              <a:rPr lang="en-US" sz="2000" dirty="0" smtClean="0"/>
              <a:t>50.276 MHz: JT65  Multi-hop/Long Haul DX*</a:t>
            </a:r>
          </a:p>
          <a:p>
            <a:endParaRPr lang="en-US" sz="2000" dirty="0"/>
          </a:p>
          <a:p>
            <a:r>
              <a:rPr lang="en-US" sz="2000" dirty="0"/>
              <a:t>50.301 MHz to 50.306 </a:t>
            </a:r>
            <a:r>
              <a:rPr lang="en-US" sz="2000" dirty="0" smtClean="0"/>
              <a:t>MHz:  </a:t>
            </a:r>
            <a:r>
              <a:rPr lang="en-US" sz="2000" dirty="0"/>
              <a:t>FT8 DX </a:t>
            </a:r>
            <a:r>
              <a:rPr lang="en-US" sz="2000" dirty="0" smtClean="0"/>
              <a:t>Window.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50.303 MHz:  FT8 Intercontinental long haul DX frequency. </a:t>
            </a:r>
          </a:p>
          <a:p>
            <a:endParaRPr lang="en-US" sz="2000" dirty="0"/>
          </a:p>
          <a:p>
            <a:r>
              <a:rPr lang="en-US" sz="2000" dirty="0" smtClean="0"/>
              <a:t>50.313 MHz:  FT8 Domestic.*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50.323 MHz:  FT8 </a:t>
            </a:r>
            <a:r>
              <a:rPr lang="en-US" sz="2000" dirty="0"/>
              <a:t>Intercontinental long haul DX </a:t>
            </a:r>
            <a:r>
              <a:rPr lang="en-US" sz="2000" dirty="0" smtClean="0"/>
              <a:t>frequency.</a:t>
            </a:r>
          </a:p>
          <a:p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68202" y="5926482"/>
            <a:ext cx="45977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</a:t>
            </a:r>
            <a:r>
              <a:rPr lang="en-US" sz="4400" dirty="0" smtClean="0"/>
              <a:t>Yikes…!!!!!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190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1006</TotalTime>
  <Words>558</Words>
  <Application>Microsoft Office PowerPoint</Application>
  <PresentationFormat>Widescreen</PresentationFormat>
  <Paragraphs>120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Century Gothic</vt:lpstr>
      <vt:lpstr>Wingdings 3</vt:lpstr>
      <vt:lpstr>Ion</vt:lpstr>
      <vt:lpstr>          VHF Band Plan Discussion                      WSJT-X  FT8 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  <vt:lpstr>                    VHF Band Plan Discussion                               WSJT-X FT8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VHF Band Plan discussion FT8 Band</dc:title>
  <dc:creator>Tony Emanuele</dc:creator>
  <cp:lastModifiedBy>Tony Emanuele</cp:lastModifiedBy>
  <cp:revision>52</cp:revision>
  <dcterms:created xsi:type="dcterms:W3CDTF">2018-04-08T20:40:44Z</dcterms:created>
  <dcterms:modified xsi:type="dcterms:W3CDTF">2018-04-09T13:26:51Z</dcterms:modified>
</cp:coreProperties>
</file>