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5" r:id="rId2"/>
    <p:sldId id="287" r:id="rId3"/>
    <p:sldId id="289" r:id="rId4"/>
    <p:sldId id="288" r:id="rId5"/>
    <p:sldId id="322" r:id="rId6"/>
    <p:sldId id="325" r:id="rId7"/>
    <p:sldId id="306" r:id="rId8"/>
    <p:sldId id="291" r:id="rId9"/>
    <p:sldId id="299" r:id="rId10"/>
    <p:sldId id="292" r:id="rId11"/>
    <p:sldId id="321" r:id="rId12"/>
    <p:sldId id="316" r:id="rId13"/>
    <p:sldId id="293" r:id="rId14"/>
    <p:sldId id="319" r:id="rId15"/>
    <p:sldId id="320" r:id="rId16"/>
    <p:sldId id="323" r:id="rId17"/>
    <p:sldId id="324" r:id="rId18"/>
    <p:sldId id="313" r:id="rId19"/>
    <p:sldId id="314" r:id="rId20"/>
    <p:sldId id="315" r:id="rId21"/>
    <p:sldId id="308" r:id="rId22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353" autoAdjust="0"/>
  </p:normalViewPr>
  <p:slideViewPr>
    <p:cSldViewPr>
      <p:cViewPr>
        <p:scale>
          <a:sx n="125" d="100"/>
          <a:sy n="125" d="100"/>
        </p:scale>
        <p:origin x="-195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1480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402" y="0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8842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402" y="9118842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5612">
              <a:defRPr sz="1200">
                <a:cs typeface="+mn-cs"/>
              </a:defRPr>
            </a:lvl1pPr>
          </a:lstStyle>
          <a:p>
            <a:pPr>
              <a:defRPr/>
            </a:pPr>
            <a:fld id="{13002C7E-BF35-40D8-9E97-D154D49C5D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3667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402" y="0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189" y="4561064"/>
            <a:ext cx="5852824" cy="431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842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defTabSz="965612">
              <a:defRPr sz="12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402" y="9118842"/>
            <a:ext cx="3170141" cy="48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5612">
              <a:defRPr sz="1200">
                <a:cs typeface="+mn-cs"/>
              </a:defRPr>
            </a:lvl1pPr>
          </a:lstStyle>
          <a:p>
            <a:pPr>
              <a:defRPr/>
            </a:pPr>
            <a:fld id="{F481FAB2-8681-4421-8520-01D88E479C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722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81FAB2-8681-4421-8520-01D88E479C5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9"/>
          <p:cNvSpPr>
            <a:spLocks noChangeShapeType="1"/>
          </p:cNvSpPr>
          <p:nvPr userDrawn="1"/>
        </p:nvSpPr>
        <p:spPr bwMode="auto">
          <a:xfrm>
            <a:off x="457200" y="6477000"/>
            <a:ext cx="82296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CA" dirty="0"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914400"/>
          </a:xfrm>
        </p:spPr>
        <p:txBody>
          <a:bodyPr anchor="ctr"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2" descr="C:\Users\dfalle\AppData\Local\Microsoft\Windows\Temporary Internet Files\Content.Outlook\V18M5EDQ\DualPA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81000"/>
            <a:ext cx="2057400" cy="151279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5B1A9-F2CE-43E5-A9FF-15E5224506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470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470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F4CAF-BAE8-42D6-AAC3-29AFCCABED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6247C-FCEB-4CBC-9269-8C8C10AE7E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F4EA2-04F0-4530-8E80-09B540F22D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8D467-1D3B-4E10-BCAE-6354AB74D8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89D09-B385-4669-8912-1E374659B0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7EBF3-EC72-4E69-99C9-59A24F147F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DC8D2-8FD9-4329-905F-8124BB714A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72884-D0D2-4F92-B13C-10381D9846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CONFIDENTIAL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29502-8AD1-4907-AC7D-824B553F1D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2390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accent2"/>
                </a:solidFill>
                <a:cs typeface="+mn-cs"/>
              </a:defRPr>
            </a:lvl1pPr>
          </a:lstStyle>
          <a:p>
            <a:pPr>
              <a:defRPr/>
            </a:pPr>
            <a:fld id="{8E147181-A835-4B95-A462-01088D165C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457200" y="914400"/>
            <a:ext cx="7239000" cy="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CA" dirty="0">
              <a:cs typeface="+mn-cs"/>
            </a:endParaRPr>
          </a:p>
        </p:txBody>
      </p:sp>
      <p:sp>
        <p:nvSpPr>
          <p:cNvPr id="1033" name="Line 9"/>
          <p:cNvSpPr>
            <a:spLocks noChangeShapeType="1"/>
          </p:cNvSpPr>
          <p:nvPr userDrawn="1"/>
        </p:nvSpPr>
        <p:spPr bwMode="auto">
          <a:xfrm>
            <a:off x="457200" y="6477000"/>
            <a:ext cx="82296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CA" dirty="0">
              <a:cs typeface="+mn-cs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048000" y="6488668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CA" b="0" dirty="0" smtClean="0"/>
              <a:t>East Coast VHF Conference 2015</a:t>
            </a:r>
            <a:endParaRPr 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accent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accent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accent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accent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accent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 Evolution of 1296 Power Amplifiers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Presentation to East Coast VHF Conference </a:t>
            </a:r>
          </a:p>
          <a:p>
            <a:r>
              <a:rPr lang="en-US" dirty="0" smtClean="0"/>
              <a:t>April 2015</a:t>
            </a:r>
          </a:p>
          <a:p>
            <a:endParaRPr lang="en-US" dirty="0" smtClean="0"/>
          </a:p>
          <a:p>
            <a:r>
              <a:rPr lang="en-US" dirty="0" smtClean="0"/>
              <a:t> VE2DFO</a:t>
            </a:r>
          </a:p>
          <a:p>
            <a:r>
              <a:rPr lang="en-US" dirty="0" smtClean="0"/>
              <a:t>Don Falle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Layout of the amplifier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CA" dirty="0"/>
          </a:p>
        </p:txBody>
      </p:sp>
      <p:pic>
        <p:nvPicPr>
          <p:cNvPr id="6" name="Picture 5" descr="Thunderbolt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" y="1295400"/>
            <a:ext cx="8077200" cy="4419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05200" y="17526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1371600"/>
            <a:ext cx="7772400" cy="304800"/>
          </a:xfrm>
          <a:prstGeom prst="rect">
            <a:avLst/>
          </a:prstGeom>
          <a:solidFill>
            <a:srgbClr val="FFFFE7"/>
          </a:solidFill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the 1296 SS amp( </a:t>
            </a:r>
            <a:r>
              <a:rPr lang="en-US" sz="1800" dirty="0" smtClean="0"/>
              <a:t>not much to see!)</a:t>
            </a:r>
            <a:endParaRPr lang="en-US" sz="1800" dirty="0"/>
          </a:p>
        </p:txBody>
      </p:sp>
      <p:pic>
        <p:nvPicPr>
          <p:cNvPr id="10242" name="Picture 2" descr="C:\Users\dfalle\AppData\Local\Microsoft\Windows\Temporary Internet Files\Content.Outlook\5SPO3WWF\IMG_07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2223" y="1219200"/>
            <a:ext cx="6059554" cy="4525963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>
            <a:stCxn id="8" idx="3"/>
          </p:cNvCxnSpPr>
          <p:nvPr/>
        </p:nvCxnSpPr>
        <p:spPr>
          <a:xfrm flipV="1">
            <a:off x="1593820" y="5257800"/>
            <a:ext cx="1835180" cy="32266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2400" y="5105400"/>
            <a:ext cx="1441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splitter</a:t>
            </a:r>
            <a:endParaRPr lang="en-CA" dirty="0"/>
          </a:p>
        </p:txBody>
      </p:sp>
      <p:cxnSp>
        <p:nvCxnSpPr>
          <p:cNvPr id="10" name="Straight Arrow Connector 9"/>
          <p:cNvCxnSpPr>
            <a:stCxn id="11" idx="3"/>
          </p:cNvCxnSpPr>
          <p:nvPr/>
        </p:nvCxnSpPr>
        <p:spPr>
          <a:xfrm>
            <a:off x="1547218" y="2439889"/>
            <a:ext cx="2110382" cy="74711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2286000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Output Combiner</a:t>
            </a:r>
            <a:endParaRPr lang="en-CA" sz="1400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4724400" y="1981200"/>
            <a:ext cx="3124200" cy="533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048000" y="3581400"/>
            <a:ext cx="4724400" cy="152400"/>
          </a:xfrm>
          <a:prstGeom prst="straightConnector1">
            <a:avLst/>
          </a:prstGeom>
          <a:ln w="349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772400" y="3581400"/>
            <a:ext cx="12077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P. A modules</a:t>
            </a:r>
            <a:endParaRPr lang="en-CA" sz="1400" dirty="0"/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5334000" y="3429000"/>
            <a:ext cx="2133600" cy="304800"/>
          </a:xfrm>
          <a:prstGeom prst="straightConnector1">
            <a:avLst/>
          </a:prstGeom>
          <a:ln w="3492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924800" y="2362200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Input Relay</a:t>
            </a:r>
            <a:endParaRPr lang="en-CA" sz="1400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6781800" y="3124200"/>
            <a:ext cx="990600" cy="7620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848600" y="3048000"/>
            <a:ext cx="106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Blower(2)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W6PQL control board</a:t>
            </a:r>
            <a:endParaRPr lang="en-US" dirty="0"/>
          </a:p>
        </p:txBody>
      </p:sp>
      <p:pic>
        <p:nvPicPr>
          <p:cNvPr id="9218" name="Picture 2" descr="C:\Users\dfalle\AppData\Local\Microsoft\Windows\Temporary Internet Files\Content.Outlook\5SPO3WWF\IMG_0702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2223" y="1219200"/>
            <a:ext cx="605955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-RX relay</a:t>
            </a:r>
            <a:endParaRPr lang="en-US" dirty="0"/>
          </a:p>
        </p:txBody>
      </p:sp>
      <p:pic>
        <p:nvPicPr>
          <p:cNvPr id="11266" name="Picture 2" descr="C:\Users\dfalle\AppData\Local\Microsoft\Windows\Temporary Internet Files\Content.Outlook\5SPO3WWF\IMG_03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143000"/>
            <a:ext cx="4739217" cy="355441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90600" y="5181600"/>
            <a:ext cx="739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Must be able to handle high Power— </a:t>
            </a:r>
            <a:r>
              <a:rPr lang="en-US" dirty="0" err="1" smtClean="0"/>
              <a:t>Dynatech</a:t>
            </a:r>
            <a:r>
              <a:rPr lang="en-US" dirty="0" smtClean="0"/>
              <a:t> rated at 5KW@400 MHz—type SC connectors(hard to find!)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2</a:t>
            </a:r>
            <a:r>
              <a:rPr lang="en-US" baseline="30000" dirty="0" smtClean="0"/>
              <a:t>nd</a:t>
            </a:r>
            <a:r>
              <a:rPr lang="en-US" dirty="0" smtClean="0"/>
              <a:t> relay required for high isolation ( Transco SMA measured at 80 db isolation at 1296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1296 SSPA  Panel -- 7 X16 inches deep </a:t>
            </a:r>
            <a:endParaRPr lang="en-US" sz="2400" dirty="0"/>
          </a:p>
        </p:txBody>
      </p:sp>
      <p:pic>
        <p:nvPicPr>
          <p:cNvPr id="14338" name="Picture 2" descr="C:\Users\dfalle\AppData\Local\Microsoft\Windows\Temporary Internet Files\Content.Outlook\5SPO3WWF\IMG_03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990600"/>
            <a:ext cx="5628217" cy="42211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5257800"/>
            <a:ext cx="829265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Meters read current and forward and reverse power(built in directional coupler)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Thermal protection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SWR protection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Built in sequencer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Matching Power Supply</a:t>
            </a:r>
            <a:endParaRPr lang="en-US" dirty="0"/>
          </a:p>
        </p:txBody>
      </p:sp>
      <p:pic>
        <p:nvPicPr>
          <p:cNvPr id="1026" name="Picture 2" descr="C:\Users\dfalle\AppData\Local\Microsoft\Windows\Temporary Internet Files\Content.Outlook\5SPO3WWF\IMG_035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990600"/>
            <a:ext cx="5150908" cy="38631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3000" y="5334000"/>
            <a:ext cx="4984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Meanwell</a:t>
            </a:r>
            <a:r>
              <a:rPr lang="en-US" dirty="0" smtClean="0"/>
              <a:t> 28 volt  1500 watt  switching supply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Adjustable to 32 volts –rated to 60 amps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Excellent regulation, very light weight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test set up at VE3DEW</a:t>
            </a:r>
            <a:endParaRPr lang="en-US" dirty="0"/>
          </a:p>
        </p:txBody>
      </p:sp>
      <p:pic>
        <p:nvPicPr>
          <p:cNvPr id="1026" name="Picture 2" descr="C:\Users\dfalle\AppData\Local\Microsoft\Windows\Temporary Internet Files\Content.Outlook\5SPO3WWF\20140615_10420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922" y="1219200"/>
            <a:ext cx="8046156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test set up at VE3DEW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219200"/>
            <a:ext cx="287312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867400" y="19050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sz="1400" dirty="0" smtClean="0"/>
              <a:t>Almost 500 watts output from       FT 736 R at 10 watts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test set up at VE2DFO</a:t>
            </a:r>
            <a:endParaRPr lang="en-US" dirty="0"/>
          </a:p>
        </p:txBody>
      </p:sp>
      <p:pic>
        <p:nvPicPr>
          <p:cNvPr id="5122" name="Picture 2" descr="C:\Users\dfalle\Pictures\october 17-2013\1296 amp and xvtr stack 2013-04-13\1296 amp and xvtr stack 00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4691" y="1219200"/>
            <a:ext cx="6034617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550 watts output at 1296 MHz</a:t>
            </a:r>
            <a:endParaRPr lang="en-US" dirty="0"/>
          </a:p>
        </p:txBody>
      </p:sp>
      <p:pic>
        <p:nvPicPr>
          <p:cNvPr id="3074" name="Picture 2" descr="C:\Users\dfalle\AppData\Local\Microsoft\Windows\Temporary Internet Files\Content.Outlook\5SPO3WWF\IMG_069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2223" y="1219200"/>
            <a:ext cx="6059554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Generating any sort of reasonable power at microwave frequencies has long been a challenge to amateurs.</a:t>
            </a:r>
          </a:p>
          <a:p>
            <a:endParaRPr lang="en-US" sz="2000" dirty="0" smtClean="0"/>
          </a:p>
          <a:p>
            <a:r>
              <a:rPr lang="en-US" sz="2000" dirty="0" smtClean="0"/>
              <a:t>Up until recently most amplifiers were tubes—in fact the 2C39/7289 was the workhorse of both 1296 and 2304 for decades.</a:t>
            </a:r>
          </a:p>
          <a:p>
            <a:endParaRPr lang="en-US" sz="2000" dirty="0" smtClean="0"/>
          </a:p>
          <a:p>
            <a:r>
              <a:rPr lang="en-US" sz="2000" dirty="0" smtClean="0"/>
              <a:t>Several operators built amplifiers using multiples of the 7289 to generate 500 watts or more.</a:t>
            </a:r>
          </a:p>
          <a:p>
            <a:endParaRPr lang="en-US" sz="2000" dirty="0" smtClean="0"/>
          </a:p>
          <a:p>
            <a:r>
              <a:rPr lang="en-US" sz="2000" dirty="0" smtClean="0"/>
              <a:t>For many years I used one 7289 driving a pair( VE3CRU-- Hans(</a:t>
            </a:r>
            <a:r>
              <a:rPr lang="en-US" sz="2000" dirty="0" err="1" smtClean="0"/>
              <a:t>sk</a:t>
            </a:r>
            <a:r>
              <a:rPr lang="en-US" sz="2000" dirty="0" smtClean="0"/>
              <a:t>) ) had made many of the bare amplifier modules available in the 1980’s driven by an SSB transverter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Rack Layout for SSPA’s</a:t>
            </a:r>
            <a:endParaRPr lang="en-US" dirty="0"/>
          </a:p>
        </p:txBody>
      </p:sp>
      <p:pic>
        <p:nvPicPr>
          <p:cNvPr id="8194" name="Picture 2" descr="C:\Users\dfalle\AppData\Local\Microsoft\Windows\Temporary Internet Files\Content.Outlook\5SPO3WWF\IMG_0688 (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1748" y="1219200"/>
            <a:ext cx="3380503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Some conclusions and acknowledgements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305800" cy="5410200"/>
          </a:xfrm>
        </p:spPr>
        <p:txBody>
          <a:bodyPr/>
          <a:lstStyle/>
          <a:p>
            <a:pPr>
              <a:buNone/>
            </a:pPr>
            <a:r>
              <a:rPr lang="en-US" sz="2000" b="1" u="sng" dirty="0" smtClean="0"/>
              <a:t>Conclusions:</a:t>
            </a:r>
          </a:p>
          <a:p>
            <a:r>
              <a:rPr lang="en-US" sz="2000" dirty="0" smtClean="0"/>
              <a:t>Excellent overall performance on 10 -12 watts in for 550 watts output</a:t>
            </a:r>
          </a:p>
          <a:p>
            <a:r>
              <a:rPr lang="en-US" sz="2000" dirty="0" smtClean="0"/>
              <a:t>28 volts @ 46 amps around 42% net efficiency after combiner losses.</a:t>
            </a:r>
          </a:p>
          <a:p>
            <a:pPr lvl="1"/>
            <a:r>
              <a:rPr lang="en-US" sz="1600" dirty="0" smtClean="0"/>
              <a:t>How do you know it really puts out that power?? The coax gets warm!</a:t>
            </a:r>
          </a:p>
          <a:p>
            <a:r>
              <a:rPr lang="en-US" sz="2000" dirty="0" smtClean="0"/>
              <a:t>I also discovered you need a good preamp at 1296 as close to the antenna switch as possible. –”</a:t>
            </a:r>
            <a:r>
              <a:rPr lang="en-US" sz="2000" b="1" dirty="0" smtClean="0"/>
              <a:t>You can’t work them if you can’t hear them!”</a:t>
            </a:r>
          </a:p>
          <a:p>
            <a:pPr lvl="1"/>
            <a:r>
              <a:rPr lang="en-US" sz="1600" dirty="0" smtClean="0"/>
              <a:t>Reduced the interconnection losses to the amp with LMR600U jumpers.</a:t>
            </a:r>
            <a:endParaRPr lang="en-US" sz="1200" dirty="0" smtClean="0"/>
          </a:p>
          <a:p>
            <a:r>
              <a:rPr lang="en-US" sz="2000" dirty="0" smtClean="0"/>
              <a:t>Does it work?? January VHF contest ( worse conditions) I worked K1TEO ( FN 31JH) with excellent signals from FN25VJ nearly 500+ Km !</a:t>
            </a:r>
            <a:endParaRPr lang="en-US" sz="2000" b="1" u="sng" dirty="0" smtClean="0"/>
          </a:p>
          <a:p>
            <a:pPr>
              <a:buNone/>
            </a:pPr>
            <a:r>
              <a:rPr lang="en-US" sz="2000" b="1" u="sng" dirty="0" err="1" smtClean="0"/>
              <a:t>Acknowlegments</a:t>
            </a:r>
            <a:r>
              <a:rPr lang="en-US" sz="2000" b="1" u="sng" dirty="0" smtClean="0"/>
              <a:t>:</a:t>
            </a:r>
            <a:endParaRPr lang="en-US" sz="2000" u="sng" dirty="0" smtClean="0"/>
          </a:p>
          <a:p>
            <a:r>
              <a:rPr lang="en-US" sz="1800" dirty="0" smtClean="0"/>
              <a:t>-PE1RKI( Bert)—outstanding craftsmanship for the modules</a:t>
            </a:r>
          </a:p>
          <a:p>
            <a:r>
              <a:rPr lang="en-US" sz="1800" dirty="0" smtClean="0"/>
              <a:t>VE3DEW( Peter) for his metal work and system integration</a:t>
            </a:r>
          </a:p>
          <a:p>
            <a:r>
              <a:rPr lang="en-US" sz="1800" dirty="0" smtClean="0"/>
              <a:t>VE2XX( Stu) for his support and encouragement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7289 Characteristics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dirty="0" smtClean="0"/>
              <a:t>Needs about 1100 volts on the plate</a:t>
            </a:r>
          </a:p>
          <a:p>
            <a:pPr lvl="2"/>
            <a:r>
              <a:rPr lang="en-US" dirty="0" smtClean="0"/>
              <a:t>Low gain –roughly 8 db</a:t>
            </a:r>
          </a:p>
          <a:p>
            <a:pPr lvl="2"/>
            <a:r>
              <a:rPr lang="en-US" dirty="0" smtClean="0"/>
              <a:t>A pair can produce 150-180 watts although I never had more than 80-100 watts.</a:t>
            </a:r>
          </a:p>
          <a:p>
            <a:pPr lvl="2"/>
            <a:r>
              <a:rPr lang="en-US" dirty="0" smtClean="0"/>
              <a:t>They were cost effective in the 80’s but SS devices making great strides currently.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But—</a:t>
            </a:r>
          </a:p>
          <a:p>
            <a:pPr lvl="3"/>
            <a:r>
              <a:rPr lang="en-US" dirty="0" smtClean="0"/>
              <a:t>they drift</a:t>
            </a:r>
          </a:p>
          <a:p>
            <a:pPr lvl="3"/>
            <a:r>
              <a:rPr lang="en-US" dirty="0" smtClean="0"/>
              <a:t>Take a while to warm up(3 minutes or more)</a:t>
            </a:r>
          </a:p>
          <a:p>
            <a:pPr lvl="3"/>
            <a:r>
              <a:rPr lang="en-US" dirty="0" smtClean="0"/>
              <a:t>Cooling is a challenge( many ops went water cooling)</a:t>
            </a:r>
          </a:p>
          <a:p>
            <a:pPr lvl="3"/>
            <a:r>
              <a:rPr lang="en-US" dirty="0" smtClean="0"/>
              <a:t>Hard to find good tubes these days</a:t>
            </a:r>
          </a:p>
          <a:p>
            <a:pPr lvl="3"/>
            <a:endParaRPr lang="en-US" dirty="0" smtClean="0"/>
          </a:p>
          <a:p>
            <a:pPr lvl="2"/>
            <a:r>
              <a:rPr lang="en-US" dirty="0" smtClean="0"/>
              <a:t>In 2013 after excellent success with LDMOS amplifiers from 50-432 MHz it was time to see if I could get something going at 1296 </a:t>
            </a:r>
            <a:r>
              <a:rPr lang="en-US" dirty="0" err="1" smtClean="0"/>
              <a:t>MHz.</a:t>
            </a:r>
            <a:endParaRPr lang="en-US" dirty="0" smtClean="0"/>
          </a:p>
          <a:p>
            <a:pPr lvl="2"/>
            <a:r>
              <a:rPr lang="en-US" dirty="0" smtClean="0"/>
              <a:t>I put my tube amplifier “ out to pasture” and Stu VE2XX resurrected it and in fact greatly improved it .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7289 amplifier circa 1990/2015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143000"/>
            <a:ext cx="58547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600200" y="5867400"/>
            <a:ext cx="2839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Photo Courtesy of VE2XX</a:t>
            </a:r>
            <a:endParaRPr lang="en-CA" dirty="0"/>
          </a:p>
        </p:txBody>
      </p:sp>
      <p:pic>
        <p:nvPicPr>
          <p:cNvPr id="7" name="Picture 2" descr="C:\Users\dfalle\AppData\Local\Microsoft\Windows\Temporary Internet Files\Content.Outlook\5SPO3WWF\wattmeter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4800" y="2590800"/>
            <a:ext cx="20320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evolution to SS amps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105400"/>
          </a:xfrm>
        </p:spPr>
        <p:txBody>
          <a:bodyPr/>
          <a:lstStyle/>
          <a:p>
            <a:r>
              <a:rPr lang="en-US" dirty="0" smtClean="0"/>
              <a:t>Initially I tried MRF 286 amplifier with a pair of devices</a:t>
            </a:r>
          </a:p>
          <a:p>
            <a:pPr lvl="1"/>
            <a:r>
              <a:rPr lang="en-US" dirty="0" smtClean="0"/>
              <a:t>W6PQL sells a range of options using the devices</a:t>
            </a:r>
          </a:p>
          <a:p>
            <a:pPr lvl="1"/>
            <a:r>
              <a:rPr lang="en-US" dirty="0" smtClean="0"/>
              <a:t>http://www.w6pql.com/xrf-286_amplifiers_for_23cm.htm</a:t>
            </a:r>
          </a:p>
          <a:p>
            <a:pPr lvl="1"/>
            <a:r>
              <a:rPr lang="en-US" dirty="0" smtClean="0"/>
              <a:t>A pair will do about 150 watts output ---</a:t>
            </a:r>
          </a:p>
          <a:p>
            <a:pPr lvl="1"/>
            <a:r>
              <a:rPr lang="en-US" dirty="0" smtClean="0"/>
              <a:t>Devices are getting harder to find but are available from </a:t>
            </a:r>
            <a:r>
              <a:rPr lang="en-US" dirty="0" err="1" smtClean="0"/>
              <a:t>Spectran</a:t>
            </a:r>
            <a:r>
              <a:rPr lang="en-US" dirty="0" smtClean="0"/>
              <a:t> amplifiers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LDMOS devices were just beginning to become available in 2013 when I started the project, but are now available from both NXP and </a:t>
            </a:r>
            <a:r>
              <a:rPr lang="en-US" dirty="0" err="1" smtClean="0"/>
              <a:t>Freescale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Initial Testing of W6PQL MRF286 ( pair) module in early  2013</a:t>
            </a:r>
            <a:endParaRPr lang="en-US" sz="2400" dirty="0"/>
          </a:p>
        </p:txBody>
      </p:sp>
      <p:pic>
        <p:nvPicPr>
          <p:cNvPr id="4099" name="Picture 3" descr="C:\Users\dfalle\AppData\Local\Microsoft\Windows\Temporary Internet Files\Content.Outlook\5SPO3WWF\photo (14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3223022" cy="4297363"/>
          </a:xfrm>
          <a:prstGeom prst="rect">
            <a:avLst/>
          </a:prstGeom>
          <a:noFill/>
        </p:spPr>
      </p:pic>
      <p:pic>
        <p:nvPicPr>
          <p:cNvPr id="4100" name="Picture 4" descr="C:\Users\dfalle\AppData\Local\Microsoft\Windows\Temporary Internet Files\Content.Outlook\5SPO3WWF\photo (1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1219200"/>
            <a:ext cx="3200400" cy="3657600"/>
          </a:xfrm>
          <a:prstGeom prst="rect">
            <a:avLst/>
          </a:prstGeom>
          <a:noFill/>
        </p:spPr>
      </p:pic>
      <p:pic>
        <p:nvPicPr>
          <p:cNvPr id="4101" name="Picture 5" descr="C:\Users\dfalle\AppData\Local\Microsoft\Windows\Temporary Internet Files\Content.Outlook\5SPO3WWF\photo (1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981200"/>
            <a:ext cx="2000250" cy="2667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5800" y="5562600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 The initial testing was very positive—about 140 watts output with 8 watts drive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 255 watts DC input at 27.75 volts 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Motivated me to want more power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 Note several modifications ( HB9BDD and VE4MA) to the design to improve performance and gain</a:t>
            </a:r>
            <a:endParaRPr lang="en-CA" sz="1400" dirty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1296 MHz SSPA Design Objectives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5105400"/>
          </a:xfrm>
        </p:spPr>
        <p:txBody>
          <a:bodyPr/>
          <a:lstStyle/>
          <a:p>
            <a:r>
              <a:rPr lang="en-US" sz="2000" dirty="0" smtClean="0"/>
              <a:t>I wanted “ Plug and Play”—no tuning or drifting.</a:t>
            </a:r>
          </a:p>
          <a:p>
            <a:r>
              <a:rPr lang="en-US" sz="2000" dirty="0" smtClean="0"/>
              <a:t>Simple Power Supply( I was ok for 28 or 50 volts)</a:t>
            </a:r>
          </a:p>
          <a:p>
            <a:r>
              <a:rPr lang="en-US" sz="2000" dirty="0" smtClean="0"/>
              <a:t>500 watts output so east coast guys in W1 or W2 could hear me!!</a:t>
            </a:r>
          </a:p>
          <a:p>
            <a:r>
              <a:rPr lang="en-US" sz="2000" dirty="0" smtClean="0"/>
              <a:t>No buffer amplifiers to complicate switching—directly driven from Kuhne transverter( maximum 18 watts output).</a:t>
            </a:r>
          </a:p>
          <a:p>
            <a:endParaRPr lang="en-US" sz="2000" dirty="0" smtClean="0"/>
          </a:p>
          <a:p>
            <a:r>
              <a:rPr lang="en-US" sz="2000" dirty="0" smtClean="0"/>
              <a:t>I settled on experimenting with PE1RKI modules.</a:t>
            </a:r>
          </a:p>
          <a:p>
            <a:pPr lvl="1"/>
            <a:r>
              <a:rPr lang="en-CA" dirty="0" smtClean="0">
                <a:ea typeface="+mn-ea"/>
                <a:cs typeface="+mn-cs"/>
              </a:rPr>
              <a:t>MRF6S9160HR3   28 volt cellular devices 20db gain@ 1 GHz.</a:t>
            </a:r>
          </a:p>
          <a:p>
            <a:pPr lvl="1"/>
            <a:r>
              <a:rPr lang="en-US" dirty="0" smtClean="0">
                <a:ea typeface="+mn-ea"/>
                <a:cs typeface="+mn-cs"/>
              </a:rPr>
              <a:t>Each module is nominal 250 watts output at 3.5 watts drive</a:t>
            </a:r>
          </a:p>
          <a:p>
            <a:pPr lvl="2"/>
            <a:r>
              <a:rPr lang="en-US" dirty="0" smtClean="0">
                <a:ea typeface="+mn-ea"/>
                <a:cs typeface="+mn-cs"/>
              </a:rPr>
              <a:t>4.5 watts input gives 300-330 watts output)</a:t>
            </a:r>
          </a:p>
          <a:p>
            <a:pPr lvl="2"/>
            <a:r>
              <a:rPr lang="en-US" dirty="0" smtClean="0">
                <a:ea typeface="+mn-ea"/>
                <a:cs typeface="+mn-cs"/>
              </a:rPr>
              <a:t>P1db is roughly 330 watts</a:t>
            </a:r>
          </a:p>
          <a:p>
            <a:pPr lvl="1"/>
            <a:endParaRPr lang="en-US" dirty="0" smtClean="0">
              <a:ea typeface="+mn-ea"/>
              <a:cs typeface="+mn-cs"/>
            </a:endParaRPr>
          </a:p>
          <a:p>
            <a:pPr lvl="1"/>
            <a:endParaRPr lang="en-US" dirty="0" smtClean="0">
              <a:ea typeface="+mn-ea"/>
              <a:cs typeface="+mn-cs"/>
            </a:endParaRPr>
          </a:p>
          <a:p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PE1RKI module</a:t>
            </a:r>
            <a:endParaRPr lang="en-US" dirty="0"/>
          </a:p>
        </p:txBody>
      </p:sp>
      <p:pic>
        <p:nvPicPr>
          <p:cNvPr id="4098" name="Picture 2" descr="C:\Users\dfalle\Pictures\october 17-2013\1296 amp and xvtr stack 2013-04-13\1296 amp and xvtr stack 0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676400"/>
            <a:ext cx="6400800" cy="48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1296 Pallet with Motorola MRF 6S9160 devices</a:t>
            </a:r>
            <a:endParaRPr lang="en-US" sz="2400" dirty="0"/>
          </a:p>
        </p:txBody>
      </p:sp>
      <p:pic>
        <p:nvPicPr>
          <p:cNvPr id="3074" name="Picture 2" descr="C:\Users\dfalle\Pictures\october 17-2013\1296 amp and xvtr stack 2013-04-13\1296 amp and xvtr stack 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90600"/>
            <a:ext cx="6604000" cy="4953000"/>
          </a:xfrm>
          <a:prstGeom prst="rect">
            <a:avLst/>
          </a:prstGeom>
          <a:noFill/>
        </p:spPr>
      </p:pic>
      <p:cxnSp>
        <p:nvCxnSpPr>
          <p:cNvPr id="5" name="Straight Arrow Connector 4"/>
          <p:cNvCxnSpPr/>
          <p:nvPr/>
        </p:nvCxnSpPr>
        <p:spPr>
          <a:xfrm flipV="1">
            <a:off x="1219200" y="2133600"/>
            <a:ext cx="2743200" cy="91440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6200" y="2895600"/>
            <a:ext cx="11976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Bias Adjust</a:t>
            </a:r>
            <a:endParaRPr lang="en-CA" sz="16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143000" y="3124200"/>
            <a:ext cx="2819400" cy="1600200"/>
          </a:xfrm>
          <a:prstGeom prst="straightConnector1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339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ukshuk Wireless Template">
  <a:themeElements>
    <a:clrScheme name="Inukshuk Wireless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ukshuk Wireless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ukshuk Wireless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ukshuk Wireless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ukshuk Wireless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ukshuk Wireless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ukshuk Wireless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ukshuk Wireless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ukshuk Wireless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4094</TotalTime>
  <Words>829</Words>
  <Application>Microsoft Office PowerPoint</Application>
  <PresentationFormat>On-screen Show (4:3)</PresentationFormat>
  <Paragraphs>122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Inukshuk Wireless Template</vt:lpstr>
      <vt:lpstr>The Evolution of 1296 Power Amplifiers </vt:lpstr>
      <vt:lpstr>Background</vt:lpstr>
      <vt:lpstr>Key 7289 Characteristics</vt:lpstr>
      <vt:lpstr>7289 amplifier circa 1990/2015</vt:lpstr>
      <vt:lpstr>The evolution to SS amps</vt:lpstr>
      <vt:lpstr>Initial Testing of W6PQL MRF286 ( pair) module in early  2013</vt:lpstr>
      <vt:lpstr>1296 MHz SSPA Design Objectives</vt:lpstr>
      <vt:lpstr>Single PE1RKI module</vt:lpstr>
      <vt:lpstr>1296 Pallet with Motorola MRF 6S9160 devices</vt:lpstr>
      <vt:lpstr>Basic Layout of the amplifier</vt:lpstr>
      <vt:lpstr>Inside the 1296 SS amp( not much to see!)</vt:lpstr>
      <vt:lpstr>W6PQL control board</vt:lpstr>
      <vt:lpstr>Tx-RX relay</vt:lpstr>
      <vt:lpstr>1296 SSPA  Panel -- 7 X16 inches deep </vt:lpstr>
      <vt:lpstr>Matching Power Supply</vt:lpstr>
      <vt:lpstr>Initial test set up at VE3DEW</vt:lpstr>
      <vt:lpstr>Initial test set up at VE3DEW</vt:lpstr>
      <vt:lpstr>Initial test set up at VE2DFO</vt:lpstr>
      <vt:lpstr>550 watts output at 1296 MHz</vt:lpstr>
      <vt:lpstr>Rack Layout for SSPA’s</vt:lpstr>
      <vt:lpstr>Some conclusions and acknowledgements</vt:lpstr>
    </vt:vector>
  </TitlesOfParts>
  <Company>InukShuk JV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Inukshuk Learning Plan</dc:title>
  <dc:creator>Don Falle</dc:creator>
  <cp:lastModifiedBy>paul</cp:lastModifiedBy>
  <cp:revision>327</cp:revision>
  <cp:lastPrinted>2015-03-30T18:47:19Z</cp:lastPrinted>
  <dcterms:created xsi:type="dcterms:W3CDTF">2006-05-08T14:16:11Z</dcterms:created>
  <dcterms:modified xsi:type="dcterms:W3CDTF">2015-03-30T18:49:03Z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