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98" r:id="rId5"/>
    <p:sldId id="264" r:id="rId6"/>
    <p:sldId id="258" r:id="rId7"/>
    <p:sldId id="259" r:id="rId8"/>
    <p:sldId id="276" r:id="rId9"/>
    <p:sldId id="274" r:id="rId10"/>
    <p:sldId id="275" r:id="rId11"/>
    <p:sldId id="278" r:id="rId12"/>
    <p:sldId id="282" r:id="rId13"/>
    <p:sldId id="279" r:id="rId14"/>
    <p:sldId id="280" r:id="rId15"/>
    <p:sldId id="284" r:id="rId16"/>
    <p:sldId id="283" r:id="rId17"/>
    <p:sldId id="281" r:id="rId18"/>
    <p:sldId id="285" r:id="rId19"/>
    <p:sldId id="286" r:id="rId20"/>
    <p:sldId id="269" r:id="rId21"/>
    <p:sldId id="273" r:id="rId22"/>
    <p:sldId id="287" r:id="rId23"/>
    <p:sldId id="261" r:id="rId24"/>
    <p:sldId id="300" r:id="rId25"/>
    <p:sldId id="297" r:id="rId26"/>
    <p:sldId id="288" r:id="rId27"/>
    <p:sldId id="299" r:id="rId28"/>
    <p:sldId id="268" r:id="rId29"/>
    <p:sldId id="290" r:id="rId30"/>
    <p:sldId id="291" r:id="rId31"/>
    <p:sldId id="292" r:id="rId32"/>
    <p:sldId id="293" r:id="rId33"/>
    <p:sldId id="294" r:id="rId34"/>
    <p:sldId id="271" r:id="rId35"/>
    <p:sldId id="295" r:id="rId36"/>
    <p:sldId id="272" r:id="rId37"/>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C900CB8-5C78-4030-AD2B-C0AC52D63BB1}" type="datetimeFigureOut">
              <a:rPr lang="en-US"/>
              <a:pPr>
                <a:defRPr/>
              </a:pPr>
              <a:t>3/27/2015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421F866-4CFF-4D78-AA21-1E092B5B3178}" type="slidenum">
              <a:rPr lang="en-US"/>
              <a:pPr>
                <a:defRPr/>
              </a:pPr>
              <a:t>‹#›</a:t>
            </a:fld>
            <a:endParaRPr lang="en-US"/>
          </a:p>
        </p:txBody>
      </p:sp>
    </p:spTree>
    <p:extLst>
      <p:ext uri="{BB962C8B-B14F-4D97-AF65-F5344CB8AC3E}">
        <p14:creationId xmlns:p14="http://schemas.microsoft.com/office/powerpoint/2010/main" val="3258461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0B17C87-2B06-478A-87E7-24082D2B5AED}" type="datetimeFigureOut">
              <a:rPr lang="en-US"/>
              <a:pPr>
                <a:defRPr/>
              </a:pPr>
              <a:t>3/27/2015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9CB4130-A816-4598-ACA3-B311F559A690}" type="slidenum">
              <a:rPr lang="en-US"/>
              <a:pPr>
                <a:defRPr/>
              </a:pPr>
              <a:t>‹#›</a:t>
            </a:fld>
            <a:endParaRPr lang="en-US"/>
          </a:p>
        </p:txBody>
      </p:sp>
    </p:spTree>
    <p:extLst>
      <p:ext uri="{BB962C8B-B14F-4D97-AF65-F5344CB8AC3E}">
        <p14:creationId xmlns:p14="http://schemas.microsoft.com/office/powerpoint/2010/main" val="746651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21049A5-7B83-40E2-8BAA-75E159FB786D}" type="datetimeFigureOut">
              <a:rPr lang="en-US"/>
              <a:pPr>
                <a:defRPr/>
              </a:pPr>
              <a:t>3/27/2015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D1F580-3C9B-42ED-A309-4AF17B58B9ED}" type="slidenum">
              <a:rPr lang="en-US"/>
              <a:pPr>
                <a:defRPr/>
              </a:pPr>
              <a:t>‹#›</a:t>
            </a:fld>
            <a:endParaRPr lang="en-US"/>
          </a:p>
        </p:txBody>
      </p:sp>
    </p:spTree>
    <p:extLst>
      <p:ext uri="{BB962C8B-B14F-4D97-AF65-F5344CB8AC3E}">
        <p14:creationId xmlns:p14="http://schemas.microsoft.com/office/powerpoint/2010/main" val="1594274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C7D979E-E866-4942-9915-79C499F2CB0E}" type="datetimeFigureOut">
              <a:rPr lang="en-US"/>
              <a:pPr>
                <a:defRPr/>
              </a:pPr>
              <a:t>3/27/2015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50F1148-736A-4F58-9EFF-F0395A9A92DD}" type="slidenum">
              <a:rPr lang="en-US"/>
              <a:pPr>
                <a:defRPr/>
              </a:pPr>
              <a:t>‹#›</a:t>
            </a:fld>
            <a:endParaRPr lang="en-US"/>
          </a:p>
        </p:txBody>
      </p:sp>
    </p:spTree>
    <p:extLst>
      <p:ext uri="{BB962C8B-B14F-4D97-AF65-F5344CB8AC3E}">
        <p14:creationId xmlns:p14="http://schemas.microsoft.com/office/powerpoint/2010/main" val="2881821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92C0D79-C01F-40C5-AE9D-0813F0734E6C}" type="datetimeFigureOut">
              <a:rPr lang="en-US"/>
              <a:pPr>
                <a:defRPr/>
              </a:pPr>
              <a:t>3/27/2015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789C49C-862C-4CA2-BD7A-FE684908E423}" type="slidenum">
              <a:rPr lang="en-US"/>
              <a:pPr>
                <a:defRPr/>
              </a:pPr>
              <a:t>‹#›</a:t>
            </a:fld>
            <a:endParaRPr lang="en-US"/>
          </a:p>
        </p:txBody>
      </p:sp>
    </p:spTree>
    <p:extLst>
      <p:ext uri="{BB962C8B-B14F-4D97-AF65-F5344CB8AC3E}">
        <p14:creationId xmlns:p14="http://schemas.microsoft.com/office/powerpoint/2010/main" val="959450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42B5983-DF6D-44A9-9810-03E038924A9A}" type="datetimeFigureOut">
              <a:rPr lang="en-US"/>
              <a:pPr>
                <a:defRPr/>
              </a:pPr>
              <a:t>3/27/2015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1CB6AED-9934-43EB-9F1E-6F7878B991BA}" type="slidenum">
              <a:rPr lang="en-US"/>
              <a:pPr>
                <a:defRPr/>
              </a:pPr>
              <a:t>‹#›</a:t>
            </a:fld>
            <a:endParaRPr lang="en-US"/>
          </a:p>
        </p:txBody>
      </p:sp>
    </p:spTree>
    <p:extLst>
      <p:ext uri="{BB962C8B-B14F-4D97-AF65-F5344CB8AC3E}">
        <p14:creationId xmlns:p14="http://schemas.microsoft.com/office/powerpoint/2010/main" val="4127985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47E6013-4A2E-4685-9289-DEC387BC6AAC}" type="datetimeFigureOut">
              <a:rPr lang="en-US"/>
              <a:pPr>
                <a:defRPr/>
              </a:pPr>
              <a:t>3/27/2015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4588865-AC11-4424-AE2F-02F9950BE565}" type="slidenum">
              <a:rPr lang="en-US"/>
              <a:pPr>
                <a:defRPr/>
              </a:pPr>
              <a:t>‹#›</a:t>
            </a:fld>
            <a:endParaRPr lang="en-US"/>
          </a:p>
        </p:txBody>
      </p:sp>
    </p:spTree>
    <p:extLst>
      <p:ext uri="{BB962C8B-B14F-4D97-AF65-F5344CB8AC3E}">
        <p14:creationId xmlns:p14="http://schemas.microsoft.com/office/powerpoint/2010/main" val="4193312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441574F-75E4-4413-9633-0318871A8DD8}" type="datetimeFigureOut">
              <a:rPr lang="en-US"/>
              <a:pPr>
                <a:defRPr/>
              </a:pPr>
              <a:t>3/27/2015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0F8EE29-0225-4B9B-88E8-F939D5608DFC}" type="slidenum">
              <a:rPr lang="en-US"/>
              <a:pPr>
                <a:defRPr/>
              </a:pPr>
              <a:t>‹#›</a:t>
            </a:fld>
            <a:endParaRPr lang="en-US"/>
          </a:p>
        </p:txBody>
      </p:sp>
    </p:spTree>
    <p:extLst>
      <p:ext uri="{BB962C8B-B14F-4D97-AF65-F5344CB8AC3E}">
        <p14:creationId xmlns:p14="http://schemas.microsoft.com/office/powerpoint/2010/main" val="2025987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549BA70-814D-4B4A-89EF-1F9C000E1B76}" type="datetimeFigureOut">
              <a:rPr lang="en-US"/>
              <a:pPr>
                <a:defRPr/>
              </a:pPr>
              <a:t>3/27/2015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E569F7F-1A99-4DB0-A799-315EF25FCD9C}" type="slidenum">
              <a:rPr lang="en-US"/>
              <a:pPr>
                <a:defRPr/>
              </a:pPr>
              <a:t>‹#›</a:t>
            </a:fld>
            <a:endParaRPr lang="en-US"/>
          </a:p>
        </p:txBody>
      </p:sp>
    </p:spTree>
    <p:extLst>
      <p:ext uri="{BB962C8B-B14F-4D97-AF65-F5344CB8AC3E}">
        <p14:creationId xmlns:p14="http://schemas.microsoft.com/office/powerpoint/2010/main" val="3654014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5AE04BC-3369-46EC-A200-8082FD9DB1C0}" type="datetimeFigureOut">
              <a:rPr lang="en-US"/>
              <a:pPr>
                <a:defRPr/>
              </a:pPr>
              <a:t>3/27/2015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D25650-9EA5-4B36-8D07-BCC697BC3820}" type="slidenum">
              <a:rPr lang="en-US"/>
              <a:pPr>
                <a:defRPr/>
              </a:pPr>
              <a:t>‹#›</a:t>
            </a:fld>
            <a:endParaRPr lang="en-US"/>
          </a:p>
        </p:txBody>
      </p:sp>
    </p:spTree>
    <p:extLst>
      <p:ext uri="{BB962C8B-B14F-4D97-AF65-F5344CB8AC3E}">
        <p14:creationId xmlns:p14="http://schemas.microsoft.com/office/powerpoint/2010/main" val="666770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986DD17-0800-46A9-A5B4-6ECC2BA65AC9}" type="datetimeFigureOut">
              <a:rPr lang="en-US"/>
              <a:pPr>
                <a:defRPr/>
              </a:pPr>
              <a:t>3/27/2015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89EBFB-FE3C-47E4-B24B-C9AF0D2AE3D6}" type="slidenum">
              <a:rPr lang="en-US"/>
              <a:pPr>
                <a:defRPr/>
              </a:pPr>
              <a:t>‹#›</a:t>
            </a:fld>
            <a:endParaRPr lang="en-US"/>
          </a:p>
        </p:txBody>
      </p:sp>
    </p:spTree>
    <p:extLst>
      <p:ext uri="{BB962C8B-B14F-4D97-AF65-F5344CB8AC3E}">
        <p14:creationId xmlns:p14="http://schemas.microsoft.com/office/powerpoint/2010/main" val="2365104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68D1502-D40C-4354-AD42-9F9582DB7801}" type="datetimeFigureOut">
              <a:rPr lang="en-US"/>
              <a:pPr>
                <a:defRPr/>
              </a:pPr>
              <a:t>3/27/2015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4809FDDE-261C-4227-AFED-62BA9256554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990600"/>
            <a:ext cx="7772400" cy="1470025"/>
          </a:xfrm>
        </p:spPr>
        <p:txBody>
          <a:bodyPr/>
          <a:lstStyle/>
          <a:p>
            <a:pPr eaLnBrk="1" hangingPunct="1"/>
            <a:r>
              <a:rPr lang="en-US" altLang="en-US" smtClean="0">
                <a:latin typeface="Algerian" pitchFamily="82" charset="0"/>
              </a:rPr>
              <a:t>The MICROWAVE DISH</a:t>
            </a:r>
            <a:br>
              <a:rPr lang="en-US" altLang="en-US" smtClean="0">
                <a:latin typeface="Algerian" pitchFamily="82" charset="0"/>
              </a:rPr>
            </a:br>
            <a:r>
              <a:rPr lang="en-US" altLang="en-US" smtClean="0">
                <a:latin typeface="Algerian" pitchFamily="82" charset="0"/>
              </a:rPr>
              <a:t>HOW IT’S MADE</a:t>
            </a:r>
          </a:p>
        </p:txBody>
      </p:sp>
      <p:sp>
        <p:nvSpPr>
          <p:cNvPr id="3" name="Subtitle 2"/>
          <p:cNvSpPr>
            <a:spLocks noGrp="1"/>
          </p:cNvSpPr>
          <p:nvPr>
            <p:ph type="subTitle" idx="1"/>
          </p:nvPr>
        </p:nvSpPr>
        <p:spPr>
          <a:xfrm>
            <a:off x="1600200" y="2971800"/>
            <a:ext cx="6248400" cy="1752600"/>
          </a:xfrm>
        </p:spPr>
        <p:txBody>
          <a:bodyPr rtlCol="0">
            <a:normAutofit fontScale="85000" lnSpcReduction="20000"/>
          </a:bodyPr>
          <a:lstStyle/>
          <a:p>
            <a:pPr eaLnBrk="1" fontAlgn="auto" hangingPunct="1">
              <a:spcAft>
                <a:spcPts val="0"/>
              </a:spcAft>
              <a:buFont typeface="Arial" panose="020B0604020202020204" pitchFamily="34" charset="0"/>
              <a:buNone/>
              <a:defRPr/>
            </a:pPr>
            <a:r>
              <a:rPr lang="en-US" dirty="0" smtClean="0">
                <a:solidFill>
                  <a:schemeClr val="tx1"/>
                </a:solidFill>
              </a:rPr>
              <a:t>Jim Savage N1ZN</a:t>
            </a:r>
          </a:p>
          <a:p>
            <a:pPr eaLnBrk="1" fontAlgn="auto" hangingPunct="1">
              <a:spcAft>
                <a:spcPts val="0"/>
              </a:spcAft>
              <a:buFont typeface="Arial" panose="020B0604020202020204" pitchFamily="34" charset="0"/>
              <a:buNone/>
              <a:defRPr/>
            </a:pPr>
            <a:r>
              <a:rPr lang="en-US" dirty="0" smtClean="0">
                <a:solidFill>
                  <a:schemeClr val="tx1"/>
                </a:solidFill>
              </a:rPr>
              <a:t>Manufacturing Engineer</a:t>
            </a:r>
          </a:p>
          <a:p>
            <a:pPr eaLnBrk="1" fontAlgn="auto" hangingPunct="1">
              <a:spcAft>
                <a:spcPts val="0"/>
              </a:spcAft>
              <a:buFont typeface="Arial" panose="020B0604020202020204" pitchFamily="34" charset="0"/>
              <a:buNone/>
              <a:defRPr/>
            </a:pPr>
            <a:r>
              <a:rPr lang="en-US" dirty="0" smtClean="0">
                <a:solidFill>
                  <a:schemeClr val="tx1"/>
                </a:solidFill>
              </a:rPr>
              <a:t>Radio Frequency Systems</a:t>
            </a:r>
          </a:p>
          <a:p>
            <a:pPr eaLnBrk="1" fontAlgn="auto" hangingPunct="1">
              <a:spcAft>
                <a:spcPts val="0"/>
              </a:spcAft>
              <a:buFont typeface="Arial" panose="020B0604020202020204" pitchFamily="34" charset="0"/>
              <a:buNone/>
              <a:defRPr/>
            </a:pPr>
            <a:r>
              <a:rPr lang="en-US" dirty="0" smtClean="0">
                <a:solidFill>
                  <a:schemeClr val="tx1"/>
                </a:solidFill>
              </a:rPr>
              <a:t>Meriden, CT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752600" y="274638"/>
            <a:ext cx="5943600" cy="1143000"/>
          </a:xfrm>
        </p:spPr>
        <p:txBody>
          <a:bodyPr/>
          <a:lstStyle/>
          <a:p>
            <a:r>
              <a:rPr lang="en-US" altLang="en-US" sz="4000" smtClean="0"/>
              <a:t>Circular Blank</a:t>
            </a:r>
          </a:p>
        </p:txBody>
      </p:sp>
      <p:pic>
        <p:nvPicPr>
          <p:cNvPr id="1126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22425" y="1371600"/>
            <a:ext cx="6096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533400" y="1676400"/>
            <a:ext cx="8229600" cy="1143000"/>
          </a:xfrm>
        </p:spPr>
        <p:txBody>
          <a:bodyPr/>
          <a:lstStyle/>
          <a:p>
            <a:r>
              <a:rPr lang="en-US" altLang="en-US" sz="5400" smtClean="0"/>
              <a:t>Spinning the Dish</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altLang="en-US" smtClean="0"/>
              <a:t>The Spinning Machine</a:t>
            </a:r>
          </a:p>
        </p:txBody>
      </p:sp>
      <p:pic>
        <p:nvPicPr>
          <p:cNvPr id="1331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295400"/>
            <a:ext cx="6172200"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Forms Used for Spinning</a:t>
            </a:r>
          </a:p>
        </p:txBody>
      </p:sp>
      <p:pic>
        <p:nvPicPr>
          <p:cNvPr id="14339"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371600"/>
            <a:ext cx="6019800" cy="451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990600" y="304800"/>
            <a:ext cx="7467600" cy="1143000"/>
          </a:xfrm>
        </p:spPr>
        <p:txBody>
          <a:bodyPr/>
          <a:lstStyle/>
          <a:p>
            <a:r>
              <a:rPr lang="en-US" altLang="en-US" smtClean="0"/>
              <a:t>More Forms – Up to 12ft. Dia.</a:t>
            </a:r>
          </a:p>
        </p:txBody>
      </p:sp>
      <p:pic>
        <p:nvPicPr>
          <p:cNvPr id="1536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371600"/>
            <a:ext cx="6273800" cy="470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txBox="1">
            <a:spLocks/>
          </p:cNvSpPr>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600"/>
              <a:t>Blank is loaded into the spinning machine.</a:t>
            </a:r>
          </a:p>
        </p:txBody>
      </p:sp>
      <p:pic>
        <p:nvPicPr>
          <p:cNvPr id="16387"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52588"/>
            <a:ext cx="5715000"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txBox="1">
            <a:spLocks/>
          </p:cNvSpPr>
          <p:nvPr/>
        </p:nvSpPr>
        <p:spPr bwMode="auto">
          <a:xfrm>
            <a:off x="457200" y="533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600"/>
              <a:t>Blank in place.</a:t>
            </a:r>
          </a:p>
        </p:txBody>
      </p:sp>
      <p:pic>
        <p:nvPicPr>
          <p:cNvPr id="17411"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600200"/>
            <a:ext cx="5943600"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Spinning the Dish</a:t>
            </a:r>
          </a:p>
        </p:txBody>
      </p:sp>
      <p:pic>
        <p:nvPicPr>
          <p:cNvPr id="1843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295400"/>
            <a:ext cx="6172200"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tLang="en-US" smtClean="0"/>
              <a:t>Completed Dish</a:t>
            </a:r>
          </a:p>
        </p:txBody>
      </p:sp>
      <p:pic>
        <p:nvPicPr>
          <p:cNvPr id="19459"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357313"/>
            <a:ext cx="6553200" cy="491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438400" y="304800"/>
            <a:ext cx="3886200" cy="1143000"/>
          </a:xfrm>
        </p:spPr>
        <p:txBody>
          <a:bodyPr/>
          <a:lstStyle/>
          <a:p>
            <a:r>
              <a:rPr lang="en-US" altLang="en-US" smtClean="0"/>
              <a:t>Gaging</a:t>
            </a:r>
          </a:p>
        </p:txBody>
      </p:sp>
      <p:pic>
        <p:nvPicPr>
          <p:cNvPr id="2048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447800"/>
            <a:ext cx="6324600" cy="474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914400" y="457200"/>
            <a:ext cx="7162800" cy="990600"/>
          </a:xfrm>
        </p:spPr>
        <p:txBody>
          <a:bodyPr/>
          <a:lstStyle/>
          <a:p>
            <a:r>
              <a:rPr lang="en-US" altLang="en-US" smtClean="0"/>
              <a:t>How do we get from this:</a:t>
            </a:r>
          </a:p>
        </p:txBody>
      </p:sp>
      <p:pic>
        <p:nvPicPr>
          <p:cNvPr id="307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447800"/>
            <a:ext cx="6096000" cy="456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2"/>
          <p:cNvSpPr txBox="1">
            <a:spLocks noChangeArrowheads="1"/>
          </p:cNvSpPr>
          <p:nvPr/>
        </p:nvSpPr>
        <p:spPr bwMode="auto">
          <a:xfrm>
            <a:off x="2449513" y="2209800"/>
            <a:ext cx="3810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6000"/>
              <a:t>Machining</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Box 2"/>
          <p:cNvSpPr txBox="1">
            <a:spLocks noChangeArrowheads="1"/>
          </p:cNvSpPr>
          <p:nvPr/>
        </p:nvSpPr>
        <p:spPr bwMode="auto">
          <a:xfrm>
            <a:off x="1317625" y="533400"/>
            <a:ext cx="6629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a:t>CNC Drilling Machine</a:t>
            </a:r>
          </a:p>
        </p:txBody>
      </p:sp>
      <p:pic>
        <p:nvPicPr>
          <p:cNvPr id="22531"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70025" y="1371600"/>
            <a:ext cx="6324600" cy="474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2"/>
          <p:cNvSpPr txBox="1">
            <a:spLocks noChangeArrowheads="1"/>
          </p:cNvSpPr>
          <p:nvPr/>
        </p:nvSpPr>
        <p:spPr bwMode="auto">
          <a:xfrm>
            <a:off x="1317625" y="533400"/>
            <a:ext cx="6629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a:t> Drilling holes for assembly </a:t>
            </a:r>
          </a:p>
        </p:txBody>
      </p:sp>
      <p:pic>
        <p:nvPicPr>
          <p:cNvPr id="2355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4188" y="1277938"/>
            <a:ext cx="6197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ctrTitle"/>
          </p:nvPr>
        </p:nvSpPr>
        <p:spPr>
          <a:xfrm>
            <a:off x="2590800" y="250825"/>
            <a:ext cx="4267200" cy="990600"/>
          </a:xfrm>
        </p:spPr>
        <p:txBody>
          <a:bodyPr/>
          <a:lstStyle/>
          <a:p>
            <a:pPr eaLnBrk="1" hangingPunct="1"/>
            <a:r>
              <a:rPr lang="en-US" altLang="en-US" smtClean="0"/>
              <a:t>Assembly</a:t>
            </a:r>
          </a:p>
        </p:txBody>
      </p:sp>
      <p:sp>
        <p:nvSpPr>
          <p:cNvPr id="24579" name="Title 1"/>
          <p:cNvSpPr txBox="1">
            <a:spLocks/>
          </p:cNvSpPr>
          <p:nvPr/>
        </p:nvSpPr>
        <p:spPr bwMode="auto">
          <a:xfrm>
            <a:off x="762000" y="5562600"/>
            <a:ext cx="7620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3600"/>
              <a:t>Back ring will be riveted to the dish.</a:t>
            </a:r>
          </a:p>
        </p:txBody>
      </p:sp>
      <p:pic>
        <p:nvPicPr>
          <p:cNvPr id="24580"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219200"/>
            <a:ext cx="58674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ltLang="en-US" smtClean="0"/>
              <a:t>Assembled Dish</a:t>
            </a:r>
          </a:p>
        </p:txBody>
      </p:sp>
      <p:pic>
        <p:nvPicPr>
          <p:cNvPr id="2560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447800"/>
            <a:ext cx="6197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905000" y="274638"/>
            <a:ext cx="5943600" cy="1143000"/>
          </a:xfrm>
        </p:spPr>
        <p:txBody>
          <a:bodyPr/>
          <a:lstStyle/>
          <a:p>
            <a:r>
              <a:rPr lang="en-US" altLang="en-US" smtClean="0"/>
              <a:t>Dishes in Process</a:t>
            </a:r>
          </a:p>
        </p:txBody>
      </p:sp>
      <p:pic>
        <p:nvPicPr>
          <p:cNvPr id="26627" name="Picture 3" descr="C:\Users\Jim.Savage\Desktop\Presentation\resized\Dish 1_1067x8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357313"/>
            <a:ext cx="6394450" cy="47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524000" y="1828800"/>
            <a:ext cx="6324600" cy="1143000"/>
          </a:xfrm>
        </p:spPr>
        <p:txBody>
          <a:bodyPr/>
          <a:lstStyle/>
          <a:p>
            <a:r>
              <a:rPr lang="en-US" altLang="en-US" sz="6600" smtClean="0"/>
              <a:t>Painting</a:t>
            </a:r>
            <a:br>
              <a:rPr lang="en-US" altLang="en-US" sz="6600" smtClean="0"/>
            </a:br>
            <a:r>
              <a:rPr lang="en-US" altLang="en-US" sz="6600" smtClean="0"/>
              <a:t>Powder Coat</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txBox="1">
            <a:spLocks/>
          </p:cNvSpPr>
          <p:nvPr/>
        </p:nvSpPr>
        <p:spPr bwMode="auto">
          <a:xfrm>
            <a:off x="1600200" y="914400"/>
            <a:ext cx="5867400" cy="420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885950" indent="-74295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400" u="sng"/>
              <a:t>Painting Process</a:t>
            </a:r>
          </a:p>
          <a:p>
            <a:pPr lvl="2" eaLnBrk="1" hangingPunct="1">
              <a:spcBef>
                <a:spcPct val="0"/>
              </a:spcBef>
              <a:buFont typeface="Calibri" pitchFamily="34" charset="0"/>
              <a:buAutoNum type="arabicPeriod"/>
            </a:pPr>
            <a:r>
              <a:rPr lang="en-US" altLang="en-US" sz="4400"/>
              <a:t>Wash</a:t>
            </a:r>
          </a:p>
          <a:p>
            <a:pPr lvl="2" eaLnBrk="1" hangingPunct="1">
              <a:spcBef>
                <a:spcPct val="0"/>
              </a:spcBef>
              <a:buFont typeface="Calibri" pitchFamily="34" charset="0"/>
              <a:buAutoNum type="arabicPeriod"/>
            </a:pPr>
            <a:r>
              <a:rPr lang="en-US" altLang="en-US" sz="4400"/>
              <a:t>Dry</a:t>
            </a:r>
          </a:p>
          <a:p>
            <a:pPr lvl="2" eaLnBrk="1" hangingPunct="1">
              <a:spcBef>
                <a:spcPct val="0"/>
              </a:spcBef>
              <a:buFont typeface="Calibri" pitchFamily="34" charset="0"/>
              <a:buAutoNum type="arabicPeriod"/>
            </a:pPr>
            <a:r>
              <a:rPr lang="en-US" altLang="en-US" sz="4400"/>
              <a:t>Powder Coat</a:t>
            </a:r>
          </a:p>
          <a:p>
            <a:pPr lvl="2" eaLnBrk="1" hangingPunct="1">
              <a:spcBef>
                <a:spcPct val="0"/>
              </a:spcBef>
              <a:buFont typeface="Calibri" pitchFamily="34" charset="0"/>
              <a:buAutoNum type="arabicPeriod"/>
            </a:pPr>
            <a:r>
              <a:rPr lang="en-US" altLang="en-US" sz="4400"/>
              <a:t>Bake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txBox="1">
            <a:spLocks/>
          </p:cNvSpPr>
          <p:nvPr/>
        </p:nvSpPr>
        <p:spPr bwMode="auto">
          <a:xfrm>
            <a:off x="1763713" y="469900"/>
            <a:ext cx="5867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a:t>Dish Loaded onto Monorail</a:t>
            </a:r>
          </a:p>
        </p:txBody>
      </p:sp>
      <p:pic>
        <p:nvPicPr>
          <p:cNvPr id="29699"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71613" y="1371600"/>
            <a:ext cx="6426200" cy="481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txBox="1">
            <a:spLocks/>
          </p:cNvSpPr>
          <p:nvPr/>
        </p:nvSpPr>
        <p:spPr bwMode="auto">
          <a:xfrm>
            <a:off x="1751013" y="598488"/>
            <a:ext cx="5867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000"/>
              <a:t>Entering the Wash Booth</a:t>
            </a:r>
          </a:p>
        </p:txBody>
      </p:sp>
      <p:pic>
        <p:nvPicPr>
          <p:cNvPr id="30723"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1013" y="1644650"/>
            <a:ext cx="5562600"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txBox="1">
            <a:spLocks/>
          </p:cNvSpPr>
          <p:nvPr/>
        </p:nvSpPr>
        <p:spPr bwMode="auto">
          <a:xfrm>
            <a:off x="2286000" y="228600"/>
            <a:ext cx="3886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en-US" altLang="en-US" sz="4400"/>
              <a:t>To this:</a:t>
            </a: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143000"/>
            <a:ext cx="5334000" cy="531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txBox="1">
            <a:spLocks/>
          </p:cNvSpPr>
          <p:nvPr/>
        </p:nvSpPr>
        <p:spPr bwMode="auto">
          <a:xfrm>
            <a:off x="1751013" y="598488"/>
            <a:ext cx="5867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a:t>Wash</a:t>
            </a:r>
          </a:p>
        </p:txBody>
      </p:sp>
      <p:pic>
        <p:nvPicPr>
          <p:cNvPr id="31747"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512888"/>
            <a:ext cx="6324600" cy="474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txBox="1">
            <a:spLocks/>
          </p:cNvSpPr>
          <p:nvPr/>
        </p:nvSpPr>
        <p:spPr bwMode="auto">
          <a:xfrm>
            <a:off x="2057400" y="612775"/>
            <a:ext cx="48783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a:t>Powder Coat</a:t>
            </a:r>
          </a:p>
        </p:txBody>
      </p:sp>
      <p:pic>
        <p:nvPicPr>
          <p:cNvPr id="32771"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543050"/>
            <a:ext cx="5907088"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txBox="1">
            <a:spLocks/>
          </p:cNvSpPr>
          <p:nvPr/>
        </p:nvSpPr>
        <p:spPr bwMode="auto">
          <a:xfrm>
            <a:off x="2133600" y="598488"/>
            <a:ext cx="41925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a:t>Bake</a:t>
            </a:r>
          </a:p>
        </p:txBody>
      </p:sp>
      <p:pic>
        <p:nvPicPr>
          <p:cNvPr id="3379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447800"/>
            <a:ext cx="3438525" cy="458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txBox="1">
            <a:spLocks/>
          </p:cNvSpPr>
          <p:nvPr/>
        </p:nvSpPr>
        <p:spPr bwMode="auto">
          <a:xfrm>
            <a:off x="1751013" y="598488"/>
            <a:ext cx="5867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a:t>Finished Dish</a:t>
            </a:r>
          </a:p>
        </p:txBody>
      </p:sp>
      <p:pic>
        <p:nvPicPr>
          <p:cNvPr id="34819"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11313" y="1447800"/>
            <a:ext cx="6146800" cy="461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descr="C:\Users\Jim.Savage\Desktop\Presentation\resized\dish 2_1067x8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762000"/>
            <a:ext cx="6884988" cy="5160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ctrTitle"/>
          </p:nvPr>
        </p:nvSpPr>
        <p:spPr>
          <a:xfrm>
            <a:off x="1524000" y="381000"/>
            <a:ext cx="5791200" cy="1143000"/>
          </a:xfrm>
        </p:spPr>
        <p:txBody>
          <a:bodyPr/>
          <a:lstStyle/>
          <a:p>
            <a:pPr eaLnBrk="1" hangingPunct="1"/>
            <a:r>
              <a:rPr lang="en-US" altLang="en-US" smtClean="0"/>
              <a:t>Crating for Shipment</a:t>
            </a:r>
          </a:p>
        </p:txBody>
      </p:sp>
      <p:sp>
        <p:nvSpPr>
          <p:cNvPr id="11267" name="Subtitle 2"/>
          <p:cNvSpPr>
            <a:spLocks noGrp="1"/>
          </p:cNvSpPr>
          <p:nvPr>
            <p:ph type="subTitle" idx="1"/>
          </p:nvPr>
        </p:nvSpPr>
        <p:spPr>
          <a:xfrm>
            <a:off x="1066800" y="1905000"/>
            <a:ext cx="6400800" cy="3352800"/>
          </a:xfrm>
        </p:spPr>
        <p:txBody>
          <a:bodyPr/>
          <a:lstStyle/>
          <a:p>
            <a:pPr algn="l" eaLnBrk="1" hangingPunct="1"/>
            <a:endParaRPr lang="en-US" altLang="en-US" smtClean="0">
              <a:solidFill>
                <a:schemeClr val="tx1"/>
              </a:solidFill>
            </a:endParaRPr>
          </a:p>
          <a:p>
            <a:pPr eaLnBrk="1" hangingPunct="1"/>
            <a:endParaRPr lang="en-US" altLang="en-US" sz="2000" smtClean="0">
              <a:solidFill>
                <a:schemeClr val="tx1"/>
              </a:solidFill>
            </a:endParaRPr>
          </a:p>
          <a:p>
            <a:pPr algn="l" eaLnBrk="1" hangingPunct="1"/>
            <a:endParaRPr lang="en-US" altLang="en-US" smtClean="0">
              <a:solidFill>
                <a:schemeClr val="tx1"/>
              </a:solidFill>
            </a:endParaRPr>
          </a:p>
        </p:txBody>
      </p:sp>
      <p:pic>
        <p:nvPicPr>
          <p:cNvPr id="3686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524000"/>
            <a:ext cx="5740400" cy="430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500"/>
                                        <p:tgtEl>
                                          <p:spTgt spid="112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Box 1"/>
          <p:cNvSpPr txBox="1">
            <a:spLocks noChangeArrowheads="1"/>
          </p:cNvSpPr>
          <p:nvPr/>
        </p:nvSpPr>
        <p:spPr bwMode="auto">
          <a:xfrm>
            <a:off x="1676400" y="1676400"/>
            <a:ext cx="62484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en-US" sz="4800"/>
              <a:t>Thank You</a:t>
            </a:r>
          </a:p>
          <a:p>
            <a:pPr algn="ctr" eaLnBrk="1" hangingPunct="1">
              <a:spcBef>
                <a:spcPct val="0"/>
              </a:spcBef>
              <a:buFontTx/>
              <a:buNone/>
            </a:pPr>
            <a:endParaRPr lang="en-US" altLang="en-US" sz="4800"/>
          </a:p>
          <a:p>
            <a:pPr algn="ctr" eaLnBrk="1" hangingPunct="1">
              <a:spcBef>
                <a:spcPct val="0"/>
              </a:spcBef>
              <a:buFontTx/>
              <a:buNone/>
            </a:pPr>
            <a:r>
              <a:rPr lang="en-US" altLang="en-US" sz="4800"/>
              <a:t>‘73  N1ZN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txBox="1">
            <a:spLocks/>
          </p:cNvSpPr>
          <p:nvPr/>
        </p:nvSpPr>
        <p:spPr bwMode="auto">
          <a:xfrm>
            <a:off x="2133600" y="1295400"/>
            <a:ext cx="47244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en-US" altLang="en-US" sz="4800"/>
              <a:t>Okay -</a:t>
            </a:r>
          </a:p>
          <a:p>
            <a:pPr algn="ctr">
              <a:spcBef>
                <a:spcPct val="0"/>
              </a:spcBef>
              <a:buFontTx/>
              <a:buNone/>
            </a:pPr>
            <a:r>
              <a:rPr lang="en-US" altLang="en-US" sz="4800"/>
              <a:t>We won’t be putting it up onto the tower.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0"/>
            <a:ext cx="7848600" cy="3352800"/>
          </a:xfrm>
        </p:spPr>
        <p:txBody>
          <a:bodyPr/>
          <a:lstStyle/>
          <a:p>
            <a:pPr algn="l">
              <a:defRPr/>
            </a:pPr>
            <a:r>
              <a:rPr lang="en-US" sz="2000" dirty="0"/>
              <a:t>Proprietary Note: The information contained in this document is considered to be confidential material proprietary to Radio Frequency </a:t>
            </a:r>
            <a:r>
              <a:rPr lang="en-US" sz="2000" dirty="0" smtClean="0"/>
              <a:t>Systems and is solely </a:t>
            </a:r>
            <a:r>
              <a:rPr lang="en-US" sz="2000" dirty="0"/>
              <a:t>for information purposes. The information shall not be used by anyone other than Radio Frequency Systems to design or construct any of </a:t>
            </a:r>
            <a:r>
              <a:rPr lang="en-US" sz="2000" dirty="0" smtClean="0"/>
              <a:t>the items </a:t>
            </a:r>
            <a:r>
              <a:rPr lang="en-US" sz="2000" dirty="0"/>
              <a:t>depicted, nor shall it be disclosed, duplicated, or copied for any purpose, nor made available to any third party without the prior written </a:t>
            </a:r>
            <a:r>
              <a:rPr lang="en-US" sz="2000" dirty="0" smtClean="0"/>
              <a:t>consent of a </a:t>
            </a:r>
            <a:r>
              <a:rPr lang="en-US" sz="2000" dirty="0"/>
              <a:t>Radio Frequency Systems official.</a:t>
            </a:r>
            <a:endParaRPr lang="en-US" sz="2000" dirty="0">
              <a:latin typeface="+mn-lt"/>
            </a:endParaRPr>
          </a:p>
        </p:txBody>
      </p:sp>
      <p:pic>
        <p:nvPicPr>
          <p:cNvPr id="614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98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ctrTitle"/>
          </p:nvPr>
        </p:nvSpPr>
        <p:spPr>
          <a:xfrm>
            <a:off x="2209800" y="990600"/>
            <a:ext cx="4495800" cy="1069975"/>
          </a:xfrm>
        </p:spPr>
        <p:txBody>
          <a:bodyPr/>
          <a:lstStyle/>
          <a:p>
            <a:pPr eaLnBrk="1" hangingPunct="1"/>
            <a:r>
              <a:rPr lang="en-US" altLang="en-US" smtClean="0"/>
              <a:t>The Process</a:t>
            </a:r>
          </a:p>
        </p:txBody>
      </p:sp>
      <p:sp>
        <p:nvSpPr>
          <p:cNvPr id="7171" name="Subtitle 2"/>
          <p:cNvSpPr>
            <a:spLocks noGrp="1"/>
          </p:cNvSpPr>
          <p:nvPr>
            <p:ph type="subTitle" idx="1"/>
          </p:nvPr>
        </p:nvSpPr>
        <p:spPr>
          <a:xfrm>
            <a:off x="1536700" y="3048000"/>
            <a:ext cx="6400800" cy="685800"/>
          </a:xfrm>
        </p:spPr>
        <p:txBody>
          <a:bodyPr/>
          <a:lstStyle/>
          <a:p>
            <a:pPr algn="l" eaLnBrk="1" hangingPunct="1"/>
            <a:r>
              <a:rPr lang="en-US" altLang="en-US" smtClean="0">
                <a:solidFill>
                  <a:schemeClr val="tx1"/>
                </a:solidFill>
              </a:rPr>
              <a:t>Step 2:  Spin the Dish</a:t>
            </a:r>
          </a:p>
        </p:txBody>
      </p:sp>
      <p:sp>
        <p:nvSpPr>
          <p:cNvPr id="4" name="Subtitle 2"/>
          <p:cNvSpPr txBox="1">
            <a:spLocks/>
          </p:cNvSpPr>
          <p:nvPr/>
        </p:nvSpPr>
        <p:spPr bwMode="auto">
          <a:xfrm>
            <a:off x="1524000" y="2209800"/>
            <a:ext cx="6400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buFont typeface="Arial" charset="0"/>
              <a:buNone/>
            </a:pPr>
            <a:r>
              <a:rPr lang="en-US" altLang="en-US"/>
              <a:t>Step 1:  Cut the aluminum blank</a:t>
            </a:r>
          </a:p>
        </p:txBody>
      </p:sp>
      <p:sp>
        <p:nvSpPr>
          <p:cNvPr id="5" name="Subtitle 2"/>
          <p:cNvSpPr txBox="1">
            <a:spLocks/>
          </p:cNvSpPr>
          <p:nvPr/>
        </p:nvSpPr>
        <p:spPr bwMode="auto">
          <a:xfrm>
            <a:off x="1570038" y="3886200"/>
            <a:ext cx="6400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buFont typeface="Arial" charset="0"/>
              <a:buNone/>
            </a:pPr>
            <a:r>
              <a:rPr lang="en-US" altLang="en-US"/>
              <a:t>Step 3:  Machine &amp; Assemble  </a:t>
            </a:r>
          </a:p>
        </p:txBody>
      </p:sp>
      <p:sp>
        <p:nvSpPr>
          <p:cNvPr id="6" name="Subtitle 2"/>
          <p:cNvSpPr txBox="1">
            <a:spLocks/>
          </p:cNvSpPr>
          <p:nvPr/>
        </p:nvSpPr>
        <p:spPr bwMode="auto">
          <a:xfrm>
            <a:off x="1595438" y="4800600"/>
            <a:ext cx="6400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buFont typeface="Arial" charset="0"/>
              <a:buNone/>
            </a:pPr>
            <a:r>
              <a:rPr lang="en-US" altLang="en-US"/>
              <a:t>Step 4:  Paint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71">
                                            <p:txEl>
                                              <p:pRg st="0" end="0"/>
                                            </p:txEl>
                                          </p:spTgt>
                                        </p:tgtEl>
                                        <p:attrNameLst>
                                          <p:attrName>style.visibility</p:attrName>
                                        </p:attrNameLst>
                                      </p:cBhvr>
                                      <p:to>
                                        <p:strVal val="visible"/>
                                      </p:to>
                                    </p:set>
                                    <p:animEffect transition="in" filter="fade">
                                      <p:cBhvr>
                                        <p:cTn id="12" dur="500"/>
                                        <p:tgtEl>
                                          <p:spTgt spid="717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P spid="4"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a:xfrm>
            <a:off x="1816100" y="228600"/>
            <a:ext cx="5638800" cy="993775"/>
          </a:xfrm>
        </p:spPr>
        <p:txBody>
          <a:bodyPr/>
          <a:lstStyle/>
          <a:p>
            <a:pPr eaLnBrk="1" hangingPunct="1"/>
            <a:r>
              <a:rPr lang="en-US" altLang="en-US" smtClean="0"/>
              <a:t>Aluminum Blank</a:t>
            </a:r>
          </a:p>
        </p:txBody>
      </p:sp>
      <p:sp>
        <p:nvSpPr>
          <p:cNvPr id="7171" name="Subtitle 2"/>
          <p:cNvSpPr>
            <a:spLocks noGrp="1"/>
          </p:cNvSpPr>
          <p:nvPr>
            <p:ph type="subTitle" idx="1"/>
          </p:nvPr>
        </p:nvSpPr>
        <p:spPr>
          <a:xfrm>
            <a:off x="908050" y="1219200"/>
            <a:ext cx="7620000" cy="609600"/>
          </a:xfrm>
        </p:spPr>
        <p:txBody>
          <a:bodyPr/>
          <a:lstStyle/>
          <a:p>
            <a:pPr eaLnBrk="1" hangingPunct="1">
              <a:defRPr/>
            </a:pPr>
            <a:r>
              <a:rPr lang="en-US" altLang="en-US" dirty="0" smtClean="0">
                <a:solidFill>
                  <a:schemeClr val="tx1"/>
                </a:solidFill>
              </a:rPr>
              <a:t>Starts out as aluminum sheets:</a:t>
            </a:r>
          </a:p>
          <a:p>
            <a:pPr marL="457200" indent="-457200" algn="l" eaLnBrk="1" hangingPunct="1">
              <a:buFont typeface="Arial" charset="0"/>
              <a:buChar char="•"/>
              <a:defRPr/>
            </a:pPr>
            <a:endParaRPr lang="en-US" altLang="en-US" dirty="0" smtClean="0">
              <a:solidFill>
                <a:schemeClr val="tx1"/>
              </a:solidFill>
            </a:endParaRPr>
          </a:p>
          <a:p>
            <a:pPr algn="l" eaLnBrk="1" hangingPunct="1">
              <a:defRPr/>
            </a:pPr>
            <a:endParaRPr lang="en-US" altLang="en-US" dirty="0" smtClean="0">
              <a:solidFill>
                <a:schemeClr val="tx1"/>
              </a:solidFill>
            </a:endParaRPr>
          </a:p>
        </p:txBody>
      </p:sp>
      <p:pic>
        <p:nvPicPr>
          <p:cNvPr id="819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905000"/>
            <a:ext cx="48006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ubtitle 2"/>
          <p:cNvSpPr txBox="1">
            <a:spLocks/>
          </p:cNvSpPr>
          <p:nvPr/>
        </p:nvSpPr>
        <p:spPr bwMode="auto">
          <a:xfrm>
            <a:off x="723900" y="5638800"/>
            <a:ext cx="7620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eaLnBrk="1" hangingPunct="1">
              <a:defRPr/>
            </a:pPr>
            <a:r>
              <a:rPr lang="en-US" altLang="en-US" dirty="0" smtClean="0">
                <a:solidFill>
                  <a:schemeClr val="tx1"/>
                </a:solidFill>
              </a:rPr>
              <a:t>Sheets are lifted using a vacuum hoist.</a:t>
            </a:r>
          </a:p>
          <a:p>
            <a:pPr marL="457200" indent="-457200" algn="l" eaLnBrk="1" hangingPunct="1">
              <a:buFont typeface="Arial" charset="0"/>
              <a:buChar char="•"/>
              <a:defRPr/>
            </a:pPr>
            <a:endParaRPr lang="en-US" altLang="en-US" dirty="0" smtClean="0">
              <a:solidFill>
                <a:schemeClr val="tx1"/>
              </a:solidFill>
            </a:endParaRPr>
          </a:p>
          <a:p>
            <a:pPr algn="l" eaLnBrk="1" hangingPunct="1">
              <a:defRPr/>
            </a:pPr>
            <a:endParaRPr lang="en-US" altLang="en-US"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500"/>
                                        <p:tgtEl>
                                          <p:spTgt spid="717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sz="3600" smtClean="0"/>
              <a:t>Sheet is placed on the torch cutting table.</a:t>
            </a:r>
          </a:p>
        </p:txBody>
      </p:sp>
      <p:pic>
        <p:nvPicPr>
          <p:cNvPr id="9219"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371600"/>
            <a:ext cx="5791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a:spLocks noGrp="1"/>
          </p:cNvSpPr>
          <p:nvPr>
            <p:ph idx="1"/>
          </p:nvPr>
        </p:nvSpPr>
        <p:spPr>
          <a:xfrm>
            <a:off x="838200" y="685800"/>
            <a:ext cx="7620000" cy="685800"/>
          </a:xfrm>
        </p:spPr>
        <p:txBody>
          <a:bodyPr/>
          <a:lstStyle/>
          <a:p>
            <a:pPr marL="0" indent="0" algn="ctr">
              <a:buFont typeface="Arial" charset="0"/>
              <a:buNone/>
            </a:pPr>
            <a:r>
              <a:rPr lang="en-US" altLang="en-US" sz="4000" smtClean="0"/>
              <a:t>Sheet is torch cut into a circle:</a:t>
            </a:r>
          </a:p>
        </p:txBody>
      </p:sp>
      <p:pic>
        <p:nvPicPr>
          <p:cNvPr id="1024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447800"/>
            <a:ext cx="6172200" cy="462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4128</TotalTime>
  <Words>270</Words>
  <Application>Microsoft Office PowerPoint</Application>
  <PresentationFormat>On-screen Show (4:3)</PresentationFormat>
  <Paragraphs>54</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Calibri</vt:lpstr>
      <vt:lpstr>Arial</vt:lpstr>
      <vt:lpstr>Algerian</vt:lpstr>
      <vt:lpstr>Office Theme</vt:lpstr>
      <vt:lpstr>The MICROWAVE DISH HOW IT’S MADE</vt:lpstr>
      <vt:lpstr>How do we get from this:</vt:lpstr>
      <vt:lpstr>PowerPoint Presentation</vt:lpstr>
      <vt:lpstr>PowerPoint Presentation</vt:lpstr>
      <vt:lpstr>Proprietary Note: The information contained in this document is considered to be confidential material proprietary to Radio Frequency Systems and is solely for information purposes. The information shall not be used by anyone other than Radio Frequency Systems to design or construct any of the items depicted, nor shall it be disclosed, duplicated, or copied for any purpose, nor made available to any third party without the prior written consent of a Radio Frequency Systems official.</vt:lpstr>
      <vt:lpstr>The Process</vt:lpstr>
      <vt:lpstr>Aluminum Blank</vt:lpstr>
      <vt:lpstr>Sheet is placed on the torch cutting table.</vt:lpstr>
      <vt:lpstr>PowerPoint Presentation</vt:lpstr>
      <vt:lpstr>Circular Blank</vt:lpstr>
      <vt:lpstr>Spinning the Dish</vt:lpstr>
      <vt:lpstr>The Spinning Machine</vt:lpstr>
      <vt:lpstr>Forms Used for Spinning</vt:lpstr>
      <vt:lpstr>More Forms – Up to 12ft. Dia.</vt:lpstr>
      <vt:lpstr>PowerPoint Presentation</vt:lpstr>
      <vt:lpstr>PowerPoint Presentation</vt:lpstr>
      <vt:lpstr>Spinning the Dish</vt:lpstr>
      <vt:lpstr>Completed Dish</vt:lpstr>
      <vt:lpstr>Gaging</vt:lpstr>
      <vt:lpstr>PowerPoint Presentation</vt:lpstr>
      <vt:lpstr>PowerPoint Presentation</vt:lpstr>
      <vt:lpstr>PowerPoint Presentation</vt:lpstr>
      <vt:lpstr>Assembly</vt:lpstr>
      <vt:lpstr>Assembled Dish</vt:lpstr>
      <vt:lpstr>Dishes in Process</vt:lpstr>
      <vt:lpstr>Painting Powder Coat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Crating for Shipment</vt:lpstr>
      <vt:lpstr>PowerPoint Presentation</vt:lpstr>
    </vt:vector>
  </TitlesOfParts>
  <Company>RFS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Hardline – How it’s made</dc:title>
  <dc:creator>Savage, Jim</dc:creator>
  <cp:lastModifiedBy>paul</cp:lastModifiedBy>
  <cp:revision>30</cp:revision>
  <cp:lastPrinted>2015-03-30T13:43:36Z</cp:lastPrinted>
  <dcterms:created xsi:type="dcterms:W3CDTF">2014-03-31T14:49:04Z</dcterms:created>
  <dcterms:modified xsi:type="dcterms:W3CDTF">2015-03-30T13:45:35Z</dcterms:modified>
</cp:coreProperties>
</file>