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</p:sldMasterIdLst>
  <p:notesMasterIdLst>
    <p:notesMasterId r:id="rId74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</p:sldIdLst>
  <p:sldSz cx="13004800" cy="9753600"/>
  <p:notesSz cx="7772400" cy="10058400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-1380" y="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viewProps" Target="viewProps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slide" Target="slides/slide5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1371600" y="763588"/>
            <a:ext cx="5027613" cy="377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717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77875" y="4776788"/>
            <a:ext cx="621665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en-US" altLang="en-US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398963" y="0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en-US" altLang="en-US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en-US" altLang="en-US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398963" y="9555163"/>
            <a:ext cx="33718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74B7DCB8-90D5-4F94-9587-1B1BBFFFB4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02237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C385977-3922-4DDF-AF9F-FC6AD4196A0B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768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F70C0F3-5560-41E7-944E-0FB143CC1B49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870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A82D8AB-3D77-45C3-A09C-A2C5F6F709F3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880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A84304D-8777-408C-89E7-16B188814654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890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F13E5E9-0BBF-41B4-8DC9-CF928570DE13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901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4F5C2B2-8B8B-4AC3-92FE-B37675954A1D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911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31B77CA-5743-4A8F-9055-D8C9714BCBCD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921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A7051D6-2F1D-44D9-A988-1DED3697B296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931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64FEBE3-3F35-4C2E-AFE5-BC6B382F47D9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962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1770718-2F2B-4D62-82D7-A726073E7CF9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972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4265CF3-28C9-4709-9650-2F1C31A4BCD7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983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90DAF50-6321-4B10-B595-F275F8725DB9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788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B1AE12F-CC64-45B7-B20B-8306E4903FEB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993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46DC68E-BC36-49F4-B2BD-9197EE5CA8C1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1003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7230220-3ED9-47B2-9BC3-9257408E3F8F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1013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072A6F-3D33-4110-BCD2-CED5A29A21F0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1024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6612667-48E5-4DC1-95CB-DE89BA1471F0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1034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7BCF266-B324-4361-932B-CC85C478B54D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1044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FD7318F-050C-4897-8C9E-A2DC13D6ED12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1054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A512025-2970-47E5-BD8D-591B73548643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1064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4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A55CB35-5173-42FD-A2BE-4F225BE75E8C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1075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75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D32A01E-B4EE-434A-9259-8A43E4ADEB33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1085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062D18F-9081-4223-8ED2-4F8FBC22D0C3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798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05906E6-0646-4E36-AEC0-E4CD0DE9781D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1095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0755E04-11DC-428E-801F-B351DBD6EA56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1105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05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07C460F-D928-4B8C-9145-3FDA2EBBB4F6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1116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0D7E7F-8D1A-41BC-A18D-40487EBE6E42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1126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630E42A-9FE9-493C-97B4-D5AF4A96CF85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1136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CA0DB43-337D-499F-83C5-25D25284BDCC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1146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CBD961B-AC9F-4E9E-A7E5-7C021A7B21BB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1157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57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5184951-F503-4CC0-91B1-2CA2B020FAD6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1167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67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448F159-9B9B-41A5-A2CF-E435220B0CCE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11776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776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973B703-1C5A-49BD-86BA-35E951191313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1187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87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1F5BFA7-459B-4C06-B17D-564A454C4116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808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8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D3AD972-9D62-49BE-B65A-975915D494BE}" type="slidenum">
              <a:rPr lang="en-US" altLang="en-US"/>
              <a:pPr/>
              <a:t>43</a:t>
            </a:fld>
            <a:endParaRPr lang="en-US" altLang="en-US"/>
          </a:p>
        </p:txBody>
      </p:sp>
      <p:sp>
        <p:nvSpPr>
          <p:cNvPr id="11980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9ADC3E6-5223-4399-9F2A-B4D4D8CD0AEC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12083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083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54DCBC5-8107-45E1-9AC5-59B005F32E91}" type="slidenum">
              <a:rPr lang="en-US" altLang="en-US"/>
              <a:pPr/>
              <a:t>45</a:t>
            </a:fld>
            <a:endParaRPr lang="en-US" altLang="en-US"/>
          </a:p>
        </p:txBody>
      </p:sp>
      <p:sp>
        <p:nvSpPr>
          <p:cNvPr id="12185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185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A06EFA3-38C7-49AB-9B26-830CBE2E3018}" type="slidenum">
              <a:rPr lang="en-US" altLang="en-US"/>
              <a:pPr/>
              <a:t>46</a:t>
            </a:fld>
            <a:endParaRPr lang="en-US" altLang="en-US"/>
          </a:p>
        </p:txBody>
      </p:sp>
      <p:sp>
        <p:nvSpPr>
          <p:cNvPr id="12288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88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34DEF17-5A44-4BCF-AADD-00A90EC9A92E}" type="slidenum">
              <a:rPr lang="en-US" altLang="en-US"/>
              <a:pPr/>
              <a:t>47</a:t>
            </a:fld>
            <a:endParaRPr lang="en-US" altLang="en-US"/>
          </a:p>
        </p:txBody>
      </p:sp>
      <p:sp>
        <p:nvSpPr>
          <p:cNvPr id="12390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390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D115FF5-2D43-437A-B1C9-5E6F5198C09E}" type="slidenum">
              <a:rPr lang="en-US" altLang="en-US"/>
              <a:pPr/>
              <a:t>48</a:t>
            </a:fld>
            <a:endParaRPr lang="en-US" altLang="en-US"/>
          </a:p>
        </p:txBody>
      </p:sp>
      <p:sp>
        <p:nvSpPr>
          <p:cNvPr id="1249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49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310D3E9-F9EA-4376-8E22-CC6F732E4727}" type="slidenum">
              <a:rPr lang="en-US" altLang="en-US"/>
              <a:pPr/>
              <a:t>49</a:t>
            </a:fld>
            <a:endParaRPr lang="en-US" altLang="en-US"/>
          </a:p>
        </p:txBody>
      </p:sp>
      <p:sp>
        <p:nvSpPr>
          <p:cNvPr id="1259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59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2B9D15C-260E-4952-91DD-ECCDA35A510F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1269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69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2AB7DEE-6D03-4BAE-AB50-6144A12ECAA1}" type="slidenum">
              <a:rPr lang="en-US" altLang="en-US"/>
              <a:pPr/>
              <a:t>51</a:t>
            </a:fld>
            <a:endParaRPr lang="en-US" altLang="en-US"/>
          </a:p>
        </p:txBody>
      </p:sp>
      <p:sp>
        <p:nvSpPr>
          <p:cNvPr id="1280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80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951B35F-6FF0-4E70-AFF7-EF506019A47D}" type="slidenum">
              <a:rPr lang="en-US" altLang="en-US"/>
              <a:pPr/>
              <a:t>52</a:t>
            </a:fld>
            <a:endParaRPr lang="en-US" altLang="en-US"/>
          </a:p>
        </p:txBody>
      </p:sp>
      <p:sp>
        <p:nvSpPr>
          <p:cNvPr id="1290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90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0A3653-7220-4974-BCB8-9376BEC5A36E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819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FA0D0B2-69EA-4D62-BE2E-EFA0E6FA8071}" type="slidenum">
              <a:rPr lang="en-US" altLang="en-US"/>
              <a:pPr/>
              <a:t>53</a:t>
            </a:fld>
            <a:endParaRPr lang="en-US" altLang="en-US"/>
          </a:p>
        </p:txBody>
      </p:sp>
      <p:sp>
        <p:nvSpPr>
          <p:cNvPr id="1300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00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EC96283-FEC7-4F95-800B-3985DFC28E3A}" type="slidenum">
              <a:rPr lang="en-US" altLang="en-US"/>
              <a:pPr/>
              <a:t>54</a:t>
            </a:fld>
            <a:endParaRPr lang="en-US" altLang="en-US"/>
          </a:p>
        </p:txBody>
      </p:sp>
      <p:sp>
        <p:nvSpPr>
          <p:cNvPr id="1310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10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4C27ADB-AE9C-47F3-8F5E-758A930AE882}" type="slidenum">
              <a:rPr lang="en-US" altLang="en-US"/>
              <a:pPr/>
              <a:t>55</a:t>
            </a:fld>
            <a:endParaRPr lang="en-US" altLang="en-US"/>
          </a:p>
        </p:txBody>
      </p:sp>
      <p:sp>
        <p:nvSpPr>
          <p:cNvPr id="1320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20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36F6F4F-6CB9-4973-99F5-44BF84BE1CA5}" type="slidenum">
              <a:rPr lang="en-US" altLang="en-US"/>
              <a:pPr/>
              <a:t>56</a:t>
            </a:fld>
            <a:endParaRPr lang="en-US" altLang="en-US"/>
          </a:p>
        </p:txBody>
      </p:sp>
      <p:sp>
        <p:nvSpPr>
          <p:cNvPr id="1331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3655B86-CB70-41D9-961D-E6E5E311231F}" type="slidenum">
              <a:rPr lang="en-US" altLang="en-US"/>
              <a:pPr/>
              <a:t>57</a:t>
            </a:fld>
            <a:endParaRPr lang="en-US" altLang="en-US"/>
          </a:p>
        </p:txBody>
      </p:sp>
      <p:sp>
        <p:nvSpPr>
          <p:cNvPr id="1341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41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602A182-1B14-4DAB-BADC-0D901D28C932}" type="slidenum">
              <a:rPr lang="en-US" altLang="en-US"/>
              <a:pPr/>
              <a:t>59</a:t>
            </a:fld>
            <a:endParaRPr lang="en-US" altLang="en-US"/>
          </a:p>
        </p:txBody>
      </p:sp>
      <p:sp>
        <p:nvSpPr>
          <p:cNvPr id="1361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61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EBA1354-85A4-4881-A333-0B4C3E42F98F}" type="slidenum">
              <a:rPr lang="en-US" altLang="en-US"/>
              <a:pPr/>
              <a:t>67</a:t>
            </a:fld>
            <a:endParaRPr lang="en-US" altLang="en-US"/>
          </a:p>
        </p:txBody>
      </p:sp>
      <p:sp>
        <p:nvSpPr>
          <p:cNvPr id="14438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4438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1A42CC9-B643-44B8-A729-03EB7C653A85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829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1D64DC9-852A-4BE4-B4F4-7B84F7FBC0B6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839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3F463F-0849-45AE-B809-E8D6F8F23F4E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849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7B97D05-E7A3-4C2F-9783-DB019C359FB8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860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71600" y="763588"/>
            <a:ext cx="5029200" cy="3771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777875" y="4776788"/>
            <a:ext cx="6218238" cy="45259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752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26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69425" y="252413"/>
            <a:ext cx="2857500" cy="821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5338" y="252413"/>
            <a:ext cx="8421687" cy="8216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52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88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94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8276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5338" y="4859338"/>
            <a:ext cx="5575300" cy="3014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3038" y="4859338"/>
            <a:ext cx="5576887" cy="3014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8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3953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04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4385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6032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65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13671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120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4175" y="1373188"/>
            <a:ext cx="2825750" cy="6500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5338" y="1373188"/>
            <a:ext cx="8326437" cy="6500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148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390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135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0515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2768600"/>
            <a:ext cx="2493963" cy="5713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33763" y="2768600"/>
            <a:ext cx="2495550" cy="5713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4695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55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6732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988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24083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45828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77876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9215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254000"/>
            <a:ext cx="2855913" cy="8228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254000"/>
            <a:ext cx="8420100" cy="8228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1540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0751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1216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88745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7400" y="2768600"/>
            <a:ext cx="5637213" cy="5713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7013" y="2768600"/>
            <a:ext cx="5638800" cy="57134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8622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2108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524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5338" y="2763838"/>
            <a:ext cx="5638800" cy="5705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6538" y="2763838"/>
            <a:ext cx="5640387" cy="5705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728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8479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94926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58122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1704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254000"/>
            <a:ext cx="2855913" cy="8228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7400" y="254000"/>
            <a:ext cx="8420100" cy="8228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8022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2961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023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15326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298825"/>
            <a:ext cx="2590800" cy="4286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29013" y="3298825"/>
            <a:ext cx="2592387" cy="4286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1774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82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13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1963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2888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66072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79590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436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1408113"/>
            <a:ext cx="2857500" cy="6176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1408113"/>
            <a:ext cx="8421687" cy="6176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311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6067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901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30656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3298825"/>
            <a:ext cx="5638800" cy="4286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7013" y="3298825"/>
            <a:ext cx="5640387" cy="4286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36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5143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5925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2447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60066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98117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196174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5639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59900" y="1408113"/>
            <a:ext cx="2857500" cy="6176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1408113"/>
            <a:ext cx="8421687" cy="6176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797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2159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0985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3218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1388" y="8869363"/>
            <a:ext cx="2898775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95338" y="252413"/>
            <a:ext cx="11431587" cy="243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2360" tIns="72360" rIns="72360" bIns="723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formatTitle Text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95338" y="2763838"/>
            <a:ext cx="11431587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2360" tIns="72360" rIns="72360" bIns="723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0"/>
            <a:r>
              <a:rPr lang="en-GB" altLang="en-US" smtClean="0"/>
              <a:t>Ninth Outline LevelBody Level One</a:t>
            </a:r>
          </a:p>
          <a:p>
            <a:pPr lvl="1"/>
            <a:r>
              <a:rPr lang="en-GB" altLang="en-US" smtClean="0"/>
              <a:t>Body Level Two</a:t>
            </a:r>
          </a:p>
          <a:p>
            <a:pPr lvl="2"/>
            <a:r>
              <a:rPr lang="en-GB" altLang="en-US" smtClean="0"/>
              <a:t>Body Level Three</a:t>
            </a:r>
          </a:p>
          <a:p>
            <a:pPr lvl="3"/>
            <a:r>
              <a:rPr lang="en-GB" altLang="en-US" smtClean="0"/>
              <a:t>Body Level Four</a:t>
            </a:r>
          </a:p>
          <a:p>
            <a:pPr lvl="4"/>
            <a:r>
              <a:rPr lang="en-GB" altLang="en-US" smtClean="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9pPr>
    </p:titleStyle>
    <p:bodyStyle>
      <a:lvl1pPr marL="342900" indent="-342900" algn="ctr" defTabSz="457200" rtl="0" fontAlgn="base" hangingPunct="0">
        <a:lnSpc>
          <a:spcPct val="111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95338" y="1373188"/>
            <a:ext cx="11304587" cy="350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2360" tIns="72360" rIns="72360" bIns="7236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formatTitle Text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95338" y="4859338"/>
            <a:ext cx="11304587" cy="301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2360" tIns="72360" rIns="72360" bIns="723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0"/>
            <a:r>
              <a:rPr lang="en-GB" altLang="en-US" smtClean="0"/>
              <a:t>Ninth Outline LevelBody Level One</a:t>
            </a:r>
          </a:p>
          <a:p>
            <a:pPr lvl="0"/>
            <a:r>
              <a:rPr lang="en-GB" altLang="en-US" smtClean="0"/>
              <a:t>Body Level Two</a:t>
            </a:r>
          </a:p>
          <a:p>
            <a:pPr lvl="0"/>
            <a:r>
              <a:rPr lang="en-GB" altLang="en-US" smtClean="0"/>
              <a:t>Body Level Three</a:t>
            </a:r>
          </a:p>
          <a:p>
            <a:pPr lvl="0"/>
            <a:r>
              <a:rPr lang="en-GB" altLang="en-US" smtClean="0"/>
              <a:t>Body Level Four</a:t>
            </a:r>
          </a:p>
          <a:p>
            <a:pPr lvl="0"/>
            <a:r>
              <a:rPr lang="en-GB" altLang="en-US" smtClean="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9pPr>
    </p:titleStyle>
    <p:bodyStyle>
      <a:lvl1pPr marL="342900" indent="-342900" algn="ctr" defTabSz="457200" rtl="0" fontAlgn="base" hangingPunct="0">
        <a:lnSpc>
          <a:spcPct val="111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1388" y="8877300"/>
            <a:ext cx="286861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87400" y="254000"/>
            <a:ext cx="11428413" cy="243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formatTitle Text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7400" y="2768600"/>
            <a:ext cx="5141913" cy="571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0"/>
            <a:r>
              <a:rPr lang="en-GB" altLang="en-US" smtClean="0"/>
              <a:t>Ninth Outline LevelBody Level One</a:t>
            </a:r>
          </a:p>
          <a:p>
            <a:pPr lvl="1"/>
            <a:r>
              <a:rPr lang="en-GB" altLang="en-US" smtClean="0"/>
              <a:t>Body Level Two</a:t>
            </a:r>
          </a:p>
          <a:p>
            <a:pPr lvl="2"/>
            <a:r>
              <a:rPr lang="en-GB" altLang="en-US" smtClean="0"/>
              <a:t>Body Level Three</a:t>
            </a:r>
          </a:p>
          <a:p>
            <a:pPr lvl="3"/>
            <a:r>
              <a:rPr lang="en-GB" altLang="en-US" smtClean="0"/>
              <a:t>Body Level Four</a:t>
            </a:r>
          </a:p>
          <a:p>
            <a:pPr lvl="4"/>
            <a:r>
              <a:rPr lang="en-GB" altLang="en-US" smtClean="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9pPr>
    </p:titleStyle>
    <p:bodyStyle>
      <a:lvl1pPr marL="342900" indent="-342900" algn="ctr" defTabSz="457200" rtl="0" fontAlgn="base" hangingPunct="0">
        <a:lnSpc>
          <a:spcPct val="111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1388" y="8877300"/>
            <a:ext cx="2868612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87400" y="254000"/>
            <a:ext cx="11428413" cy="243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formatTitle Text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7400" y="2768600"/>
            <a:ext cx="11428413" cy="571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0"/>
            <a:r>
              <a:rPr lang="en-GB" altLang="en-US" smtClean="0"/>
              <a:t>Ninth Outline LevelBody Level One</a:t>
            </a:r>
          </a:p>
          <a:p>
            <a:pPr lvl="1"/>
            <a:r>
              <a:rPr lang="en-GB" altLang="en-US" smtClean="0"/>
              <a:t>Body Level Two</a:t>
            </a:r>
          </a:p>
          <a:p>
            <a:pPr lvl="2"/>
            <a:r>
              <a:rPr lang="en-GB" altLang="en-US" smtClean="0"/>
              <a:t>Body Level Three</a:t>
            </a:r>
          </a:p>
          <a:p>
            <a:pPr lvl="3"/>
            <a:r>
              <a:rPr lang="en-GB" altLang="en-US" smtClean="0"/>
              <a:t>Body Level Four</a:t>
            </a:r>
          </a:p>
          <a:p>
            <a:pPr lvl="4"/>
            <a:r>
              <a:rPr lang="en-GB" altLang="en-US" smtClean="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9pPr>
    </p:titleStyle>
    <p:bodyStyle>
      <a:lvl1pPr marL="342900" indent="-342900" algn="ctr" defTabSz="457200" rtl="0" fontAlgn="base" hangingPunct="0">
        <a:lnSpc>
          <a:spcPct val="111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85813" y="1408113"/>
            <a:ext cx="11431587" cy="182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7000" tIns="27000" rIns="27000" bIns="27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formatTitle Text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5813" y="3298825"/>
            <a:ext cx="5335587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7000" tIns="27000" rIns="27000" bIns="27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0"/>
            <a:r>
              <a:rPr lang="en-GB" altLang="en-US" smtClean="0"/>
              <a:t>Ninth Outline LevelBody Level One</a:t>
            </a:r>
          </a:p>
          <a:p>
            <a:pPr lvl="1"/>
            <a:r>
              <a:rPr lang="en-GB" altLang="en-US" smtClean="0"/>
              <a:t>Body Level Two</a:t>
            </a:r>
          </a:p>
          <a:p>
            <a:pPr lvl="2"/>
            <a:r>
              <a:rPr lang="en-GB" altLang="en-US" smtClean="0"/>
              <a:t>Body Level Three</a:t>
            </a:r>
          </a:p>
          <a:p>
            <a:pPr lvl="3"/>
            <a:r>
              <a:rPr lang="en-GB" altLang="en-US" smtClean="0"/>
              <a:t>Body Level Four</a:t>
            </a:r>
          </a:p>
          <a:p>
            <a:pPr lvl="4"/>
            <a:r>
              <a:rPr lang="en-GB" altLang="en-US" smtClean="0"/>
              <a:t>Body Level Five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873625" y="8159750"/>
            <a:ext cx="32575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27000" tIns="27000" rIns="27000" bIns="2700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1600" b="1">
                <a:solidFill>
                  <a:srgbClr val="FFFFFF"/>
                </a:solidFill>
                <a:latin typeface="Helvetica Neue Light" charset="0"/>
              </a:rPr>
              <a:t>©2014 FLEXRADIO SYSTEMS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9pPr>
    </p:titleStyle>
    <p:bodyStyle>
      <a:lvl1pPr marL="342900" indent="-342900" algn="ctr" defTabSz="457200" rtl="0" fontAlgn="base" hangingPunct="0">
        <a:lnSpc>
          <a:spcPct val="111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85813" y="1408113"/>
            <a:ext cx="11431587" cy="182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7000" tIns="27000" rIns="27000" bIns="27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title text formatTitle Text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5813" y="3298825"/>
            <a:ext cx="11431587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7000" tIns="27000" rIns="27000" bIns="27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the outline text format</a:t>
            </a:r>
          </a:p>
          <a:p>
            <a:pPr lvl="1"/>
            <a:r>
              <a:rPr lang="en-GB" altLang="en-US" smtClean="0"/>
              <a:t>Second Outline Level</a:t>
            </a:r>
          </a:p>
          <a:p>
            <a:pPr lvl="2"/>
            <a:r>
              <a:rPr lang="en-GB" altLang="en-US" smtClean="0"/>
              <a:t>Third Outline Level</a:t>
            </a:r>
          </a:p>
          <a:p>
            <a:pPr lvl="3"/>
            <a:r>
              <a:rPr lang="en-GB" altLang="en-US" smtClean="0"/>
              <a:t>Fourth Outline Level</a:t>
            </a:r>
          </a:p>
          <a:p>
            <a:pPr lvl="4"/>
            <a:r>
              <a:rPr lang="en-GB" altLang="en-US" smtClean="0"/>
              <a:t>Fifth Outline Level</a:t>
            </a:r>
          </a:p>
          <a:p>
            <a:pPr lvl="4"/>
            <a:r>
              <a:rPr lang="en-GB" altLang="en-US" smtClean="0"/>
              <a:t>Sixth Outline Level</a:t>
            </a:r>
          </a:p>
          <a:p>
            <a:pPr lvl="4"/>
            <a:r>
              <a:rPr lang="en-GB" altLang="en-US" smtClean="0"/>
              <a:t>Seventh Outline Level</a:t>
            </a:r>
          </a:p>
          <a:p>
            <a:pPr lvl="4"/>
            <a:r>
              <a:rPr lang="en-GB" altLang="en-US" smtClean="0"/>
              <a:t>Eighth Outline Level</a:t>
            </a:r>
          </a:p>
          <a:p>
            <a:pPr lvl="0"/>
            <a:r>
              <a:rPr lang="en-GB" altLang="en-US" smtClean="0"/>
              <a:t>Ninth Outline LevelBody Level One</a:t>
            </a:r>
          </a:p>
          <a:p>
            <a:pPr lvl="1"/>
            <a:r>
              <a:rPr lang="en-GB" altLang="en-US" smtClean="0"/>
              <a:t>Body Level Two</a:t>
            </a:r>
          </a:p>
          <a:p>
            <a:pPr lvl="2"/>
            <a:r>
              <a:rPr lang="en-GB" altLang="en-US" smtClean="0"/>
              <a:t>Body Level Three</a:t>
            </a:r>
          </a:p>
          <a:p>
            <a:pPr lvl="3"/>
            <a:r>
              <a:rPr lang="en-GB" altLang="en-US" smtClean="0"/>
              <a:t>Body Level Four</a:t>
            </a:r>
          </a:p>
          <a:p>
            <a:pPr lvl="4"/>
            <a:r>
              <a:rPr lang="en-GB" altLang="en-US" smtClean="0"/>
              <a:t>Body Level Five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4873625" y="8159750"/>
            <a:ext cx="325755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27000" tIns="27000" rIns="27000" bIns="2700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1600" b="1">
                <a:solidFill>
                  <a:srgbClr val="FFFFFF"/>
                </a:solidFill>
                <a:latin typeface="Helvetica Neue Light" charset="0"/>
              </a:rPr>
              <a:t>©2014 FLEXRADIO SYSTEMS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200">
          <a:solidFill>
            <a:srgbClr val="FFFFFF"/>
          </a:solidFill>
          <a:latin typeface="Helvetica Neue Light" charset="0"/>
          <a:ea typeface="Helvetica Neue Light" charset="0"/>
          <a:cs typeface="Helvetica Neue Light" charset="0"/>
        </a:defRPr>
      </a:lvl9pPr>
    </p:titleStyle>
    <p:bodyStyle>
      <a:lvl1pPr marL="342900" indent="-342900" algn="ctr" defTabSz="457200" rtl="0" fontAlgn="base" hangingPunct="0">
        <a:lnSpc>
          <a:spcPct val="111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ctr" defTabSz="457200" rtl="0" fontAlgn="base" hangingPunct="0">
        <a:lnSpc>
          <a:spcPct val="111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ctr" defTabSz="457200" rtl="0" fontAlgn="base" hangingPunct="0">
        <a:lnSpc>
          <a:spcPct val="111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ctr" defTabSz="457200" rtl="0" fontAlgn="base" hangingPunct="0">
        <a:lnSpc>
          <a:spcPct val="111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36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ctr" defTabSz="457200" rtl="0" fontAlgn="base" hangingPunct="0">
        <a:lnSpc>
          <a:spcPct val="111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0.png"/><Relationship Id="rId4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7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1"/>
          <a:stretch>
            <a:fillRect/>
          </a:stretch>
        </p:blipFill>
        <p:spPr bwMode="auto">
          <a:xfrm>
            <a:off x="617538" y="954088"/>
            <a:ext cx="11769725" cy="747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b="5081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100"/>
            <a:ext cx="12993688" cy="883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Radio RF/IF Architectures 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476500"/>
            <a:ext cx="11430000" cy="5969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1200"/>
              </a:spcBef>
              <a:buClr>
                <a:srgbClr val="00F900"/>
              </a:buClr>
              <a:buSzPct val="61000"/>
              <a:buFont typeface="Times New Roman" pitchFamily="16" charset="0"/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Multi-conversion a.k.a. superheterodyne</a:t>
            </a:r>
          </a:p>
          <a:p>
            <a:pPr marL="887413" lvl="1" indent="-442913">
              <a:lnSpc>
                <a:spcPct val="100000"/>
              </a:lnSpc>
              <a:spcBef>
                <a:spcPts val="1200"/>
              </a:spcBef>
              <a:spcAft>
                <a:spcPts val="1425"/>
              </a:spcAft>
              <a:buClr>
                <a:srgbClr val="FFFFFF"/>
              </a:buClr>
              <a:buSzPct val="61000"/>
              <a:buFont typeface="Times New Roman" pitchFamily="16" charset="0"/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Your car radio, your TV, any older scanner you have</a:t>
            </a:r>
          </a:p>
          <a:p>
            <a:pPr marL="887413" lvl="1" indent="-442913">
              <a:lnSpc>
                <a:spcPct val="100000"/>
              </a:lnSpc>
              <a:spcBef>
                <a:spcPts val="1200"/>
              </a:spcBef>
              <a:spcAft>
                <a:spcPts val="1425"/>
              </a:spcAft>
              <a:buClr>
                <a:srgbClr val="FFFFFF"/>
              </a:buClr>
              <a:buSzPct val="61000"/>
              <a:buFont typeface="Times New Roman" pitchFamily="16" charset="0"/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Most every Kenwood, Icom, Ten-Tec, Elecraft and Yaesu on the market today</a:t>
            </a:r>
          </a:p>
          <a:p>
            <a:pPr marL="444500" indent="-442913">
              <a:lnSpc>
                <a:spcPct val="100000"/>
              </a:lnSpc>
              <a:spcBef>
                <a:spcPts val="1200"/>
              </a:spcBef>
              <a:buClr>
                <a:srgbClr val="00F900"/>
              </a:buClr>
              <a:buSzPct val="61000"/>
              <a:buFont typeface="Times New Roman" pitchFamily="16" charset="0"/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Direct Conversion</a:t>
            </a:r>
          </a:p>
          <a:p>
            <a:pPr marL="887413" lvl="1" indent="-442913">
              <a:lnSpc>
                <a:spcPct val="100000"/>
              </a:lnSpc>
              <a:spcBef>
                <a:spcPts val="1200"/>
              </a:spcBef>
              <a:spcAft>
                <a:spcPts val="1425"/>
              </a:spcAft>
              <a:buClr>
                <a:srgbClr val="FFFFFF"/>
              </a:buClr>
              <a:buSzPct val="61000"/>
              <a:buFont typeface="Times New Roman" pitchFamily="16" charset="0"/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FLEX-5000, FLEX-3000, FLEX1500, Elecraft KX3</a:t>
            </a:r>
          </a:p>
          <a:p>
            <a:pPr marL="444500" indent="-442913">
              <a:lnSpc>
                <a:spcPct val="100000"/>
              </a:lnSpc>
              <a:spcBef>
                <a:spcPts val="1200"/>
              </a:spcBef>
              <a:buClr>
                <a:srgbClr val="00F900"/>
              </a:buClr>
              <a:buSzPct val="61000"/>
              <a:buFont typeface="Times New Roman" pitchFamily="16" charset="0"/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Direct Sampling a.k.a wideband </a:t>
            </a:r>
          </a:p>
          <a:p>
            <a:pPr marL="887413" lvl="1" indent="-442913">
              <a:lnSpc>
                <a:spcPct val="100000"/>
              </a:lnSpc>
              <a:spcBef>
                <a:spcPts val="1200"/>
              </a:spcBef>
              <a:spcAft>
                <a:spcPts val="1425"/>
              </a:spcAft>
              <a:buClr>
                <a:srgbClr val="FFFFFF"/>
              </a:buClr>
              <a:buSzPct val="61000"/>
              <a:buFont typeface="Times New Roman" pitchFamily="16" charset="0"/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FLEX-6000, HPSDR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indefinite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indefinite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6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indefinite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1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3" dur="indefinite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4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indefinite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9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indefinite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2" dur="5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874000" y="5029200"/>
            <a:ext cx="279400" cy="139700"/>
          </a:xfrm>
          <a:prstGeom prst="rect">
            <a:avLst/>
          </a:prstGeom>
          <a:gradFill rotWithShape="0">
            <a:gsLst>
              <a:gs pos="0">
                <a:srgbClr val="C658E4"/>
              </a:gs>
              <a:gs pos="100000">
                <a:srgbClr val="EB5A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219700" y="4889500"/>
            <a:ext cx="279400" cy="406400"/>
          </a:xfrm>
          <a:prstGeom prst="rect">
            <a:avLst/>
          </a:prstGeom>
          <a:gradFill rotWithShape="0">
            <a:gsLst>
              <a:gs pos="0">
                <a:srgbClr val="C658E4"/>
              </a:gs>
              <a:gs pos="100000">
                <a:srgbClr val="EB5A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400300" y="4584700"/>
            <a:ext cx="279400" cy="1016000"/>
          </a:xfrm>
          <a:prstGeom prst="rect">
            <a:avLst/>
          </a:prstGeom>
          <a:gradFill rotWithShape="0">
            <a:gsLst>
              <a:gs pos="0">
                <a:srgbClr val="C658E4"/>
              </a:gs>
              <a:gs pos="100000">
                <a:srgbClr val="EB5A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Multi-Conversion</a:t>
            </a: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1206500" y="3251200"/>
            <a:ext cx="1196975" cy="1346200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 flipH="1">
            <a:off x="1217613" y="5591175"/>
            <a:ext cx="1193800" cy="253523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 flipH="1">
            <a:off x="2408238" y="4597400"/>
            <a:ext cx="2527300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 flipH="1">
            <a:off x="2411413" y="5600700"/>
            <a:ext cx="2527300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4953000" y="4597400"/>
            <a:ext cx="274638" cy="3063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 flipV="1">
            <a:off x="4940300" y="5286375"/>
            <a:ext cx="292100" cy="315913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 flipH="1">
            <a:off x="5230813" y="4902200"/>
            <a:ext cx="2527300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 flipH="1">
            <a:off x="5230813" y="5295900"/>
            <a:ext cx="2527300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7759700" y="4902200"/>
            <a:ext cx="122238" cy="13493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 flipV="1">
            <a:off x="7759700" y="5146675"/>
            <a:ext cx="131763" cy="150813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 flipH="1">
            <a:off x="7872413" y="5029200"/>
            <a:ext cx="1744662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 flipH="1">
            <a:off x="7872413" y="5156200"/>
            <a:ext cx="1744662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 rot="16200000">
            <a:off x="-745331" y="4976019"/>
            <a:ext cx="37782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RF Spectrum</a:t>
            </a: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2844800" y="4905375"/>
            <a:ext cx="1930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400" b="1" dirty="0">
                <a:solidFill>
                  <a:srgbClr val="FFFFFF"/>
                </a:solidFill>
                <a:latin typeface="Helvetica Neue Light" charset="0"/>
              </a:rPr>
              <a:t>64.455 MHz</a:t>
            </a: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6143625" y="4986338"/>
            <a:ext cx="723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1400" b="1">
                <a:solidFill>
                  <a:srgbClr val="FFFFFF"/>
                </a:solidFill>
                <a:latin typeface="Helvetica Neue Light" charset="0"/>
              </a:rPr>
              <a:t>455kHz</a:t>
            </a: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8661400" y="4243388"/>
            <a:ext cx="6048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altLang="en-US" sz="1400" b="1">
                <a:solidFill>
                  <a:srgbClr val="FFFFFF"/>
                </a:solidFill>
                <a:latin typeface="Helvetica Neue Light" charset="0"/>
              </a:rPr>
              <a:t>36kHz</a:t>
            </a:r>
          </a:p>
        </p:txBody>
      </p:sp>
      <p:sp>
        <p:nvSpPr>
          <p:cNvPr id="18453" name="Line 21"/>
          <p:cNvSpPr>
            <a:spLocks noChangeShapeType="1"/>
          </p:cNvSpPr>
          <p:nvPr/>
        </p:nvSpPr>
        <p:spPr bwMode="auto">
          <a:xfrm>
            <a:off x="8955088" y="4481513"/>
            <a:ext cx="246062" cy="612775"/>
          </a:xfrm>
          <a:prstGeom prst="line">
            <a:avLst/>
          </a:prstGeom>
          <a:noFill/>
          <a:ln w="12600" cap="flat">
            <a:solidFill>
              <a:srgbClr val="FFFFFF"/>
            </a:solidFill>
            <a:miter lim="80000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10452100" y="48641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DSP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11239500" y="48641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 dirty="0">
                <a:solidFill>
                  <a:srgbClr val="FFFFFF"/>
                </a:solidFill>
                <a:latin typeface="Helvetica Neue Light" charset="0"/>
              </a:rPr>
              <a:t>DET</a:t>
            </a:r>
          </a:p>
        </p:txBody>
      </p:sp>
      <p:pic>
        <p:nvPicPr>
          <p:cNvPr id="18456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00" y="4787900"/>
            <a:ext cx="573088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3178175" y="3425825"/>
            <a:ext cx="131445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1400" b="1">
                <a:solidFill>
                  <a:srgbClr val="FFFFFF"/>
                </a:solidFill>
                <a:latin typeface="Helvetica Neue Light" charset="0"/>
              </a:rPr>
              <a:t>3–15 kHz</a:t>
            </a:r>
          </a:p>
          <a:p>
            <a:pPr algn="r">
              <a:lnSpc>
                <a:spcPct val="100000"/>
              </a:lnSpc>
            </a:pPr>
            <a:r>
              <a:rPr lang="en-US" altLang="en-US" sz="1400" b="1">
                <a:solidFill>
                  <a:srgbClr val="FFFFFF"/>
                </a:solidFill>
                <a:latin typeface="Helvetica Neue Light" charset="0"/>
              </a:rPr>
              <a:t>Roofing Filter</a:t>
            </a:r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 flipH="1">
            <a:off x="3019425" y="3906838"/>
            <a:ext cx="823913" cy="987425"/>
          </a:xfrm>
          <a:prstGeom prst="line">
            <a:avLst/>
          </a:prstGeom>
          <a:noFill/>
          <a:ln w="12600" cap="flat">
            <a:solidFill>
              <a:srgbClr val="FFFFFF"/>
            </a:solidFill>
            <a:miter lim="80000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8459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650" y="3178175"/>
            <a:ext cx="1328738" cy="62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60" name="Rectangle 28"/>
          <p:cNvSpPr>
            <a:spLocks noChangeArrowheads="1"/>
          </p:cNvSpPr>
          <p:nvPr/>
        </p:nvSpPr>
        <p:spPr bwMode="auto">
          <a:xfrm>
            <a:off x="9664700" y="48641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ADC</a:t>
            </a:r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8996363" y="2130425"/>
            <a:ext cx="20732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96ksps</a:t>
            </a: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 flipV="1">
            <a:off x="9545638" y="2803525"/>
            <a:ext cx="260350" cy="2092325"/>
          </a:xfrm>
          <a:prstGeom prst="line">
            <a:avLst/>
          </a:prstGeom>
          <a:noFill/>
          <a:ln w="25560" cap="flat">
            <a:solidFill>
              <a:srgbClr val="FFFB00"/>
            </a:solidFill>
            <a:miter lim="800000"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8463" name="Picture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3" y="6013450"/>
            <a:ext cx="6423025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3049588" y="5915025"/>
            <a:ext cx="6908800" cy="328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0000"/>
              </a:lnSpc>
              <a:spcBef>
                <a:spcPts val="1400"/>
              </a:spcBef>
            </a:pPr>
            <a:r>
              <a:rPr lang="en-US" altLang="en-US" sz="2400" b="1">
                <a:solidFill>
                  <a:srgbClr val="FFFFFF"/>
                </a:solidFill>
                <a:latin typeface="Helvetica Neue Light" charset="0"/>
              </a:rPr>
              <a:t>On the IC-7600:</a:t>
            </a:r>
          </a:p>
          <a:p>
            <a:pPr algn="r">
              <a:lnSpc>
                <a:spcPct val="100000"/>
              </a:lnSpc>
              <a:spcBef>
                <a:spcPts val="1400"/>
              </a:spcBef>
            </a:pPr>
            <a:r>
              <a:rPr lang="en-US" altLang="en-US" sz="2400" b="1">
                <a:solidFill>
                  <a:srgbClr val="FFFFFF"/>
                </a:solidFill>
                <a:latin typeface="Helvetica Neue Light" charset="0"/>
              </a:rPr>
              <a:t>“When compared to a typical triple-conversion system, the double conversion system is more difficult to implement but </a:t>
            </a:r>
            <a:r>
              <a:rPr lang="en-US" altLang="en-US" sz="2400" b="1" u="sng">
                <a:solidFill>
                  <a:srgbClr val="FFFFFF"/>
                </a:solidFill>
                <a:latin typeface="Helvetica Neue Light" charset="0"/>
              </a:rPr>
              <a:t>it dramatically reduces signal distortion</a:t>
            </a:r>
            <a:r>
              <a:rPr lang="en-US" altLang="en-US" sz="2400" b="1">
                <a:solidFill>
                  <a:srgbClr val="FFFFFF"/>
                </a:solidFill>
                <a:latin typeface="Helvetica Neue Light" charset="0"/>
              </a:rPr>
              <a:t> and provides a high-fidelity RF signal to the DSP processor.”  </a:t>
            </a:r>
          </a:p>
          <a:p>
            <a:pPr indent="2743200" algn="r">
              <a:lnSpc>
                <a:spcPct val="100000"/>
              </a:lnSpc>
              <a:spcBef>
                <a:spcPts val="1400"/>
              </a:spcBef>
            </a:pPr>
            <a:r>
              <a:rPr lang="en-US" altLang="en-US" sz="2400" b="1">
                <a:solidFill>
                  <a:srgbClr val="FFFFFF"/>
                </a:solidFill>
                <a:latin typeface="Helvetica Neue Light" charset="0"/>
              </a:rPr>
              <a:t>— Icom America website</a:t>
            </a:r>
          </a:p>
        </p:txBody>
      </p: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10579100" y="6883400"/>
            <a:ext cx="279400" cy="406400"/>
          </a:xfrm>
          <a:prstGeom prst="rect">
            <a:avLst/>
          </a:prstGeom>
          <a:gradFill rotWithShape="0">
            <a:gsLst>
              <a:gs pos="0">
                <a:srgbClr val="C658E4"/>
              </a:gs>
              <a:gs pos="100000">
                <a:srgbClr val="EB5A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66" name="Rectangle 34"/>
          <p:cNvSpPr>
            <a:spLocks noChangeArrowheads="1"/>
          </p:cNvSpPr>
          <p:nvPr/>
        </p:nvSpPr>
        <p:spPr bwMode="auto">
          <a:xfrm>
            <a:off x="10869613" y="6926263"/>
            <a:ext cx="1452562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100" b="1">
                <a:solidFill>
                  <a:srgbClr val="FFFFFF"/>
                </a:solidFill>
                <a:latin typeface="Helvetica Neue Light" charset="0"/>
              </a:rPr>
              <a:t>Distortion</a:t>
            </a:r>
          </a:p>
        </p:txBody>
      </p:sp>
      <p:sp>
        <p:nvSpPr>
          <p:cNvPr id="18467" name="Rectangle 35"/>
          <p:cNvSpPr>
            <a:spLocks noChangeArrowheads="1"/>
          </p:cNvSpPr>
          <p:nvPr/>
        </p:nvSpPr>
        <p:spPr bwMode="auto">
          <a:xfrm>
            <a:off x="10439400" y="6756400"/>
            <a:ext cx="1854200" cy="647700"/>
          </a:xfrm>
          <a:prstGeom prst="rect">
            <a:avLst/>
          </a:prstGeom>
          <a:noFill/>
          <a:ln w="12600" cap="flat">
            <a:solidFill>
              <a:srgbClr val="FF34B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indefinite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1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indefinite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9" dur="10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indefinite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3" dur="10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indefinite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7" dur="10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1" dur="indefinite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2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 additive="repl">
                                        <p:cTn id="35" dur="10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36" dur="indefinite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indefinite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1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indefinite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5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  <p:bldP spid="18434" grpId="0" animBg="1"/>
      <p:bldP spid="18435" grpId="0" animBg="1"/>
      <p:bldP spid="18462" grpId="0" animBg="1"/>
      <p:bldP spid="18465" grpId="0" animBg="1"/>
      <p:bldP spid="1846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514600" y="4902200"/>
            <a:ext cx="279400" cy="406400"/>
          </a:xfrm>
          <a:prstGeom prst="rect">
            <a:avLst/>
          </a:prstGeom>
          <a:gradFill rotWithShape="0">
            <a:gsLst>
              <a:gs pos="0">
                <a:srgbClr val="C658E4"/>
              </a:gs>
              <a:gs pos="100000">
                <a:srgbClr val="EB5A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Direct Conversion</a:t>
            </a:r>
          </a:p>
        </p:txBody>
      </p:sp>
      <p:sp>
        <p:nvSpPr>
          <p:cNvPr id="19459" name="Line 3"/>
          <p:cNvSpPr>
            <a:spLocks noChangeShapeType="1"/>
          </p:cNvSpPr>
          <p:nvPr/>
        </p:nvSpPr>
        <p:spPr bwMode="auto">
          <a:xfrm>
            <a:off x="1206500" y="3251200"/>
            <a:ext cx="1312863" cy="164623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 flipH="1">
            <a:off x="1217613" y="5292725"/>
            <a:ext cx="1314450" cy="2835275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 flipH="1">
            <a:off x="2506663" y="4902200"/>
            <a:ext cx="5792787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 flipH="1">
            <a:off x="2506663" y="5295900"/>
            <a:ext cx="5799137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 rot="16200000">
            <a:off x="-745331" y="4976019"/>
            <a:ext cx="37782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RF Spectrum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6143625" y="4986338"/>
            <a:ext cx="7239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1400" b="1">
                <a:solidFill>
                  <a:srgbClr val="FFFFFF"/>
                </a:solidFill>
                <a:latin typeface="Helvetica Neue Light" charset="0"/>
              </a:rPr>
              <a:t>192kHz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9105900" y="48768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DSP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11112500" y="43053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DET</a:t>
            </a:r>
          </a:p>
        </p:txBody>
      </p:sp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0" y="4229100"/>
            <a:ext cx="573088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4948238" y="3616325"/>
            <a:ext cx="31099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FLEX-5000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8331200" y="48768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ADC</a:t>
            </a: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11112500" y="50673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DET</a:t>
            </a:r>
          </a:p>
        </p:txBody>
      </p:sp>
      <p:pic>
        <p:nvPicPr>
          <p:cNvPr id="19471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8000" y="4991100"/>
            <a:ext cx="573088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11112500" y="58293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PAN</a:t>
            </a:r>
          </a:p>
        </p:txBody>
      </p:sp>
      <p:sp>
        <p:nvSpPr>
          <p:cNvPr id="19473" name="Line 17"/>
          <p:cNvSpPr>
            <a:spLocks noChangeShapeType="1"/>
          </p:cNvSpPr>
          <p:nvPr/>
        </p:nvSpPr>
        <p:spPr bwMode="auto">
          <a:xfrm flipH="1">
            <a:off x="9879013" y="4548188"/>
            <a:ext cx="1166812" cy="354012"/>
          </a:xfrm>
          <a:prstGeom prst="line">
            <a:avLst/>
          </a:prstGeom>
          <a:noFill/>
          <a:ln w="101520" cap="flat">
            <a:solidFill>
              <a:srgbClr val="58A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 flipH="1" flipV="1">
            <a:off x="9917113" y="5178425"/>
            <a:ext cx="1143000" cy="103188"/>
          </a:xfrm>
          <a:prstGeom prst="line">
            <a:avLst/>
          </a:prstGeom>
          <a:noFill/>
          <a:ln w="101520" cap="flat">
            <a:solidFill>
              <a:srgbClr val="58A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 flipH="1" flipV="1">
            <a:off x="9858375" y="5418138"/>
            <a:ext cx="1158875" cy="649287"/>
          </a:xfrm>
          <a:prstGeom prst="line">
            <a:avLst/>
          </a:prstGeom>
          <a:noFill/>
          <a:ln w="203040" cap="flat">
            <a:solidFill>
              <a:srgbClr val="58A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8820150" y="2130425"/>
            <a:ext cx="24288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192ksps</a:t>
            </a:r>
          </a:p>
        </p:txBody>
      </p:sp>
      <p:sp>
        <p:nvSpPr>
          <p:cNvPr id="19477" name="Line 21"/>
          <p:cNvSpPr>
            <a:spLocks noChangeShapeType="1"/>
          </p:cNvSpPr>
          <p:nvPr/>
        </p:nvSpPr>
        <p:spPr bwMode="auto">
          <a:xfrm flipV="1">
            <a:off x="8283575" y="2803525"/>
            <a:ext cx="1522413" cy="1922463"/>
          </a:xfrm>
          <a:prstGeom prst="line">
            <a:avLst/>
          </a:prstGeom>
          <a:noFill/>
          <a:ln w="25560" cap="flat">
            <a:solidFill>
              <a:srgbClr val="FFFB00"/>
            </a:solidFill>
            <a:miter lim="800000"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9478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5943600"/>
            <a:ext cx="3225800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10375900" y="7264400"/>
            <a:ext cx="279400" cy="406400"/>
          </a:xfrm>
          <a:prstGeom prst="rect">
            <a:avLst/>
          </a:prstGeom>
          <a:gradFill rotWithShape="0">
            <a:gsLst>
              <a:gs pos="0">
                <a:srgbClr val="C658E4"/>
              </a:gs>
              <a:gs pos="100000">
                <a:srgbClr val="EB5A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80" name="Rectangle 24"/>
          <p:cNvSpPr>
            <a:spLocks noChangeArrowheads="1"/>
          </p:cNvSpPr>
          <p:nvPr/>
        </p:nvSpPr>
        <p:spPr bwMode="auto">
          <a:xfrm>
            <a:off x="10666413" y="7307263"/>
            <a:ext cx="1452562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100" b="1">
                <a:solidFill>
                  <a:srgbClr val="FFFFFF"/>
                </a:solidFill>
                <a:latin typeface="Helvetica Neue Light" charset="0"/>
              </a:rPr>
              <a:t>Distortion</a:t>
            </a:r>
          </a:p>
        </p:txBody>
      </p:sp>
      <p:sp>
        <p:nvSpPr>
          <p:cNvPr id="19481" name="Rectangle 25"/>
          <p:cNvSpPr>
            <a:spLocks noChangeArrowheads="1"/>
          </p:cNvSpPr>
          <p:nvPr/>
        </p:nvSpPr>
        <p:spPr bwMode="auto">
          <a:xfrm>
            <a:off x="10236200" y="7137400"/>
            <a:ext cx="1854200" cy="647700"/>
          </a:xfrm>
          <a:prstGeom prst="rect">
            <a:avLst/>
          </a:prstGeom>
          <a:noFill/>
          <a:ln w="12600" cap="flat">
            <a:solidFill>
              <a:srgbClr val="FF34B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indefinite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635000"/>
            <a:ext cx="10414000" cy="781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9550400" y="3048000"/>
            <a:ext cx="1270000" cy="339725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156200" y="5943600"/>
            <a:ext cx="1270000" cy="339725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9753600" y="5943600"/>
            <a:ext cx="1270000" cy="339725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Direct Sampling</a:t>
            </a:r>
          </a:p>
        </p:txBody>
      </p:sp>
      <p:sp>
        <p:nvSpPr>
          <p:cNvPr id="21506" name="Line 2"/>
          <p:cNvSpPr>
            <a:spLocks noChangeShapeType="1"/>
          </p:cNvSpPr>
          <p:nvPr/>
        </p:nvSpPr>
        <p:spPr bwMode="auto">
          <a:xfrm flipH="1">
            <a:off x="993775" y="3416300"/>
            <a:ext cx="4332288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 flipH="1">
            <a:off x="995363" y="9004300"/>
            <a:ext cx="4337050" cy="1588"/>
          </a:xfrm>
          <a:prstGeom prst="line">
            <a:avLst/>
          </a:prstGeom>
          <a:noFill/>
          <a:ln w="25560" cap="flat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 rot="16200000">
            <a:off x="-745331" y="5890419"/>
            <a:ext cx="3778250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RF Spectrum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614488" y="5843588"/>
            <a:ext cx="3659187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800" b="1">
                <a:solidFill>
                  <a:srgbClr val="FFFFFF"/>
                </a:solidFill>
                <a:latin typeface="Helvetica Neue Light" charset="0"/>
              </a:rPr>
              <a:t>245.76MHz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6159500" y="3403600"/>
            <a:ext cx="660400" cy="56134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DSP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0172700" y="34671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DET</a:t>
            </a:r>
          </a:p>
        </p:txBody>
      </p:sp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100" y="3390900"/>
            <a:ext cx="573088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4948238" y="2397125"/>
            <a:ext cx="31099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FLEX-6000</a:t>
            </a: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5372100" y="3403600"/>
            <a:ext cx="736600" cy="56134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ADC</a:t>
            </a:r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 flipH="1">
            <a:off x="9193213" y="3695700"/>
            <a:ext cx="931862" cy="1588"/>
          </a:xfrm>
          <a:prstGeom prst="line">
            <a:avLst/>
          </a:prstGeom>
          <a:noFill/>
          <a:ln w="101520" cap="flat">
            <a:solidFill>
              <a:srgbClr val="58A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 flipH="1">
            <a:off x="9193213" y="4419600"/>
            <a:ext cx="931862" cy="1588"/>
          </a:xfrm>
          <a:prstGeom prst="line">
            <a:avLst/>
          </a:prstGeom>
          <a:noFill/>
          <a:ln w="101520" cap="flat">
            <a:solidFill>
              <a:srgbClr val="58A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 flipH="1">
            <a:off x="9193213" y="4648200"/>
            <a:ext cx="931862" cy="1588"/>
          </a:xfrm>
          <a:prstGeom prst="line">
            <a:avLst/>
          </a:prstGeom>
          <a:noFill/>
          <a:ln w="101520" cap="flat">
            <a:solidFill>
              <a:srgbClr val="58A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8" name="Line 14"/>
          <p:cNvSpPr>
            <a:spLocks noChangeShapeType="1"/>
          </p:cNvSpPr>
          <p:nvPr/>
        </p:nvSpPr>
        <p:spPr bwMode="auto">
          <a:xfrm flipH="1">
            <a:off x="9193213" y="5372100"/>
            <a:ext cx="931862" cy="1588"/>
          </a:xfrm>
          <a:prstGeom prst="line">
            <a:avLst/>
          </a:prstGeom>
          <a:noFill/>
          <a:ln w="406440" cap="flat">
            <a:solidFill>
              <a:srgbClr val="58A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9" name="Line 15"/>
          <p:cNvSpPr>
            <a:spLocks noChangeShapeType="1"/>
          </p:cNvSpPr>
          <p:nvPr/>
        </p:nvSpPr>
        <p:spPr bwMode="auto">
          <a:xfrm flipH="1">
            <a:off x="9193213" y="6642100"/>
            <a:ext cx="931862" cy="1588"/>
          </a:xfrm>
          <a:prstGeom prst="line">
            <a:avLst/>
          </a:prstGeom>
          <a:noFill/>
          <a:ln w="101520" cap="flat">
            <a:solidFill>
              <a:srgbClr val="58A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10172700" y="41910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DET</a:t>
            </a:r>
          </a:p>
        </p:txBody>
      </p:sp>
      <p:pic>
        <p:nvPicPr>
          <p:cNvPr id="21521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100" y="4114800"/>
            <a:ext cx="573088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10172700" y="51435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PAN</a:t>
            </a:r>
          </a:p>
        </p:txBody>
      </p:sp>
      <p:sp>
        <p:nvSpPr>
          <p:cNvPr id="21523" name="Line 19"/>
          <p:cNvSpPr>
            <a:spLocks noChangeShapeType="1"/>
          </p:cNvSpPr>
          <p:nvPr/>
        </p:nvSpPr>
        <p:spPr bwMode="auto">
          <a:xfrm flipH="1">
            <a:off x="6918325" y="6842125"/>
            <a:ext cx="331788" cy="2146300"/>
          </a:xfrm>
          <a:prstGeom prst="line">
            <a:avLst/>
          </a:prstGeom>
          <a:noFill/>
          <a:ln w="50760" cap="flat">
            <a:solidFill>
              <a:srgbClr val="6CBD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4" name="Line 20"/>
          <p:cNvSpPr>
            <a:spLocks noChangeShapeType="1"/>
          </p:cNvSpPr>
          <p:nvPr/>
        </p:nvSpPr>
        <p:spPr bwMode="auto">
          <a:xfrm flipH="1" flipV="1">
            <a:off x="6889750" y="3430588"/>
            <a:ext cx="300038" cy="211137"/>
          </a:xfrm>
          <a:prstGeom prst="line">
            <a:avLst/>
          </a:prstGeom>
          <a:noFill/>
          <a:ln w="50760" cap="flat">
            <a:solidFill>
              <a:srgbClr val="6CBD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5" name="Line 21"/>
          <p:cNvSpPr>
            <a:spLocks noChangeShapeType="1"/>
          </p:cNvSpPr>
          <p:nvPr/>
        </p:nvSpPr>
        <p:spPr bwMode="auto">
          <a:xfrm flipH="1">
            <a:off x="7188200" y="3632200"/>
            <a:ext cx="1960563" cy="1588"/>
          </a:xfrm>
          <a:prstGeom prst="line">
            <a:avLst/>
          </a:prstGeom>
          <a:noFill/>
          <a:ln w="50760" cap="flat">
            <a:solidFill>
              <a:srgbClr val="6CBD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6" name="Line 22"/>
          <p:cNvSpPr>
            <a:spLocks noChangeShapeType="1"/>
          </p:cNvSpPr>
          <p:nvPr/>
        </p:nvSpPr>
        <p:spPr bwMode="auto">
          <a:xfrm flipH="1">
            <a:off x="7237413" y="6845300"/>
            <a:ext cx="1957387" cy="1588"/>
          </a:xfrm>
          <a:prstGeom prst="line">
            <a:avLst/>
          </a:prstGeom>
          <a:noFill/>
          <a:ln w="50760" cap="flat">
            <a:solidFill>
              <a:srgbClr val="6CBD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10172700" y="6413500"/>
            <a:ext cx="736600" cy="4572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b="1">
                <a:solidFill>
                  <a:srgbClr val="FFFFFF"/>
                </a:solidFill>
                <a:latin typeface="Helvetica Neue Light" charset="0"/>
              </a:rPr>
              <a:t>DET</a:t>
            </a:r>
          </a:p>
        </p:txBody>
      </p:sp>
      <p:pic>
        <p:nvPicPr>
          <p:cNvPr id="21528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100" y="6337300"/>
            <a:ext cx="573088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29" name="Rectangle 25"/>
          <p:cNvSpPr>
            <a:spLocks noChangeArrowheads="1"/>
          </p:cNvSpPr>
          <p:nvPr/>
        </p:nvSpPr>
        <p:spPr bwMode="auto">
          <a:xfrm rot="16200000">
            <a:off x="7731919" y="5055394"/>
            <a:ext cx="1828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400" b="1">
                <a:solidFill>
                  <a:srgbClr val="FFFFFF"/>
                </a:solidFill>
                <a:latin typeface="Helvetica Neue Light" charset="0"/>
              </a:rPr>
              <a:t>122.88MHz</a:t>
            </a:r>
          </a:p>
        </p:txBody>
      </p:sp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1417638" y="4098925"/>
            <a:ext cx="346392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245.76Msps</a:t>
            </a:r>
          </a:p>
        </p:txBody>
      </p:sp>
      <p:sp>
        <p:nvSpPr>
          <p:cNvPr id="21531" name="Line 27"/>
          <p:cNvSpPr>
            <a:spLocks noChangeShapeType="1"/>
          </p:cNvSpPr>
          <p:nvPr/>
        </p:nvSpPr>
        <p:spPr bwMode="auto">
          <a:xfrm flipH="1" flipV="1">
            <a:off x="2990850" y="4735513"/>
            <a:ext cx="2297113" cy="884237"/>
          </a:xfrm>
          <a:prstGeom prst="line">
            <a:avLst/>
          </a:prstGeom>
          <a:noFill/>
          <a:ln w="25560" cap="flat">
            <a:solidFill>
              <a:srgbClr val="FFFB00"/>
            </a:solidFill>
            <a:miter lim="800000"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2" name="Rectangle 28"/>
          <p:cNvSpPr>
            <a:spLocks noChangeArrowheads="1"/>
          </p:cNvSpPr>
          <p:nvPr/>
        </p:nvSpPr>
        <p:spPr bwMode="auto">
          <a:xfrm>
            <a:off x="7327900" y="7216775"/>
            <a:ext cx="5486400" cy="194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200" b="1">
                <a:solidFill>
                  <a:srgbClr val="FFFFFF"/>
                </a:solidFill>
                <a:latin typeface="Helvetica Neue Light" charset="0"/>
              </a:rPr>
              <a:t>There are still mixers and filters, but they are all math and “perfect” in DSP</a:t>
            </a:r>
          </a:p>
        </p:txBody>
      </p:sp>
      <p:sp>
        <p:nvSpPr>
          <p:cNvPr id="21533" name="Line 29"/>
          <p:cNvSpPr>
            <a:spLocks noChangeShapeType="1"/>
          </p:cNvSpPr>
          <p:nvPr/>
        </p:nvSpPr>
        <p:spPr bwMode="auto">
          <a:xfrm>
            <a:off x="7199313" y="5407025"/>
            <a:ext cx="1017587" cy="1995488"/>
          </a:xfrm>
          <a:prstGeom prst="line">
            <a:avLst/>
          </a:prstGeom>
          <a:noFill/>
          <a:ln w="25560" cap="flat">
            <a:solidFill>
              <a:srgbClr val="00F900"/>
            </a:solidFill>
            <a:miter lim="800000"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4" name="Line 30"/>
          <p:cNvSpPr>
            <a:spLocks noChangeShapeType="1"/>
          </p:cNvSpPr>
          <p:nvPr/>
        </p:nvSpPr>
        <p:spPr bwMode="auto">
          <a:xfrm flipH="1">
            <a:off x="8780463" y="4729163"/>
            <a:ext cx="333375" cy="2665412"/>
          </a:xfrm>
          <a:prstGeom prst="line">
            <a:avLst/>
          </a:prstGeom>
          <a:noFill/>
          <a:ln w="25560" cap="flat">
            <a:solidFill>
              <a:srgbClr val="00F900"/>
            </a:solidFill>
            <a:miter lim="800000"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indefinite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1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10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3" dur="indefinite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4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1" grpId="0" animBg="1"/>
      <p:bldP spid="21533" grpId="0" animBg="1"/>
      <p:bldP spid="215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Direct Sampling Benefits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11430000" cy="5715000"/>
          </a:xfrm>
          <a:ln/>
        </p:spPr>
        <p:txBody>
          <a:bodyPr/>
          <a:lstStyle/>
          <a:p>
            <a:pPr marL="657225" indent="-452438">
              <a:lnSpc>
                <a:spcPct val="100000"/>
              </a:lnSpc>
              <a:spcBef>
                <a:spcPts val="1200"/>
              </a:spcBef>
              <a:tabLst>
                <a:tab pos="17605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+	Distortion minimized (ADC @ antenna): best signal clarity</a:t>
            </a:r>
          </a:p>
          <a:p>
            <a:pPr marL="657225" indent="-452438">
              <a:lnSpc>
                <a:spcPct val="100000"/>
              </a:lnSpc>
              <a:spcBef>
                <a:spcPts val="1200"/>
              </a:spcBef>
              <a:tabLst>
                <a:tab pos="17605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+	n-Receivers, n-Panadapters and varying widths</a:t>
            </a:r>
            <a:br>
              <a:rPr lang="en-US" altLang="en-US" sz="3300"/>
            </a:br>
            <a:r>
              <a:rPr lang="en-US" altLang="en-US" sz="3300"/>
              <a:t>see more bands, more receivers</a:t>
            </a:r>
          </a:p>
          <a:p>
            <a:pPr marL="657225" indent="-452438">
              <a:lnSpc>
                <a:spcPct val="100000"/>
              </a:lnSpc>
              <a:spcBef>
                <a:spcPts val="1200"/>
              </a:spcBef>
              <a:tabLst>
                <a:tab pos="17605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+	Extremely high dynamic range: operate in worst conditions</a:t>
            </a:r>
          </a:p>
          <a:p>
            <a:pPr marL="657225" indent="-452438">
              <a:lnSpc>
                <a:spcPct val="100000"/>
              </a:lnSpc>
              <a:spcBef>
                <a:spcPts val="1200"/>
              </a:spcBef>
              <a:tabLst>
                <a:tab pos="17605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+	Extreme flexibility through reprogrammability (</a:t>
            </a:r>
            <a:r>
              <a:rPr lang="en-US" altLang="en-US" sz="3300" i="1"/>
              <a:t>ultimate</a:t>
            </a:r>
            <a:r>
              <a:rPr lang="en-US" altLang="en-US" sz="3300"/>
              <a:t> SDR): future benefits</a:t>
            </a:r>
          </a:p>
          <a:p>
            <a:pPr marL="657225" indent="-452438">
              <a:lnSpc>
                <a:spcPct val="100000"/>
              </a:lnSpc>
              <a:spcBef>
                <a:spcPts val="1200"/>
              </a:spcBef>
              <a:tabLst>
                <a:tab pos="17605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/>
              <a:t>–	Technically challenging to design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indefinite" fill="hold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04800" y="123825"/>
            <a:ext cx="11430000" cy="21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en-US" sz="4000" b="1">
                <a:solidFill>
                  <a:srgbClr val="FFFFFF"/>
                </a:solidFill>
                <a:latin typeface="Helvetica Neue Light" charset="0"/>
              </a:rPr>
              <a:t>We are called to be</a:t>
            </a:r>
            <a:br>
              <a:rPr lang="en-US" altLang="en-US" sz="4000" b="1">
                <a:solidFill>
                  <a:srgbClr val="FFFFFF"/>
                </a:solidFill>
                <a:latin typeface="Helvetica Neue Light" charset="0"/>
              </a:rPr>
            </a:br>
            <a:r>
              <a:rPr lang="en-US" altLang="en-US" sz="4000" b="1">
                <a:solidFill>
                  <a:srgbClr val="FFFFFF"/>
                </a:solidFill>
                <a:latin typeface="Helvetica Neue Light" charset="0"/>
              </a:rPr>
              <a:t>   the architects of the future, </a:t>
            </a:r>
            <a:br>
              <a:rPr lang="en-US" altLang="en-US" sz="4000" b="1">
                <a:solidFill>
                  <a:srgbClr val="FFFFFF"/>
                </a:solidFill>
                <a:latin typeface="Helvetica Neue Light" charset="0"/>
              </a:rPr>
            </a:br>
            <a:r>
              <a:rPr lang="en-US" altLang="en-US" sz="4000" b="1">
                <a:solidFill>
                  <a:srgbClr val="FFFFFF"/>
                </a:solidFill>
                <a:latin typeface="Helvetica Neue Light" charset="0"/>
              </a:rPr>
              <a:t>      not it’s victims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8572500" y="8886825"/>
            <a:ext cx="4083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000" b="1">
                <a:solidFill>
                  <a:srgbClr val="FFFFFF"/>
                </a:solidFill>
                <a:latin typeface="Helvetica Neue Light" charset="0"/>
              </a:rPr>
              <a:t>—R. Buckminster Fuller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1"/>
          <p:cNvSpPr>
            <a:spLocks noChangeArrowheads="1"/>
          </p:cNvSpPr>
          <p:nvPr/>
        </p:nvSpPr>
        <p:spPr bwMode="auto">
          <a:xfrm>
            <a:off x="1092200" y="2971800"/>
            <a:ext cx="6388100" cy="2819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515151"/>
              </a:gs>
              <a:gs pos="100000">
                <a:srgbClr val="3C3C3C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78" name="Line 2"/>
          <p:cNvSpPr>
            <a:spLocks noChangeShapeType="1"/>
          </p:cNvSpPr>
          <p:nvPr/>
        </p:nvSpPr>
        <p:spPr bwMode="auto">
          <a:xfrm>
            <a:off x="6553200" y="4368800"/>
            <a:ext cx="3182938" cy="1588"/>
          </a:xfrm>
          <a:prstGeom prst="line">
            <a:avLst/>
          </a:prstGeom>
          <a:noFill/>
          <a:ln w="330120" cap="flat">
            <a:solidFill>
              <a:srgbClr val="00FD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79" name="Line 3"/>
          <p:cNvSpPr>
            <a:spLocks noChangeShapeType="1"/>
          </p:cNvSpPr>
          <p:nvPr/>
        </p:nvSpPr>
        <p:spPr bwMode="auto">
          <a:xfrm>
            <a:off x="3913188" y="4373563"/>
            <a:ext cx="1304925" cy="1587"/>
          </a:xfrm>
          <a:prstGeom prst="line">
            <a:avLst/>
          </a:prstGeom>
          <a:noFill/>
          <a:ln w="622440" cap="flat">
            <a:solidFill>
              <a:srgbClr val="00FD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Design Options:</a:t>
            </a:r>
            <a:br>
              <a:rPr lang="en-US" altLang="en-US" sz="7200"/>
            </a:br>
            <a:r>
              <a:rPr lang="en-US" altLang="en-US" sz="7200"/>
              <a:t>#1: ADC and a hose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6045200"/>
            <a:ext cx="11430000" cy="24384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Radio is ADC ⟹ FPGA ⟹ Ethernet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Leverage PowerSDR; minimal SW investment</a:t>
            </a:r>
          </a:p>
        </p:txBody>
      </p:sp>
      <p:sp>
        <p:nvSpPr>
          <p:cNvPr id="24582" name="Freeform 6"/>
          <p:cNvSpPr>
            <a:spLocks noChangeArrowheads="1"/>
          </p:cNvSpPr>
          <p:nvPr/>
        </p:nvSpPr>
        <p:spPr bwMode="auto">
          <a:xfrm>
            <a:off x="1711325" y="3636963"/>
            <a:ext cx="2209800" cy="1466850"/>
          </a:xfrm>
          <a:custGeom>
            <a:avLst/>
            <a:gdLst>
              <a:gd name="G0" fmla="*/ 21600 1 2"/>
              <a:gd name="G1" fmla="*/ 21600 1 2"/>
              <a:gd name="G2" fmla="+- 21600 0 0"/>
              <a:gd name="G3" fmla="+- 21600 0 0"/>
              <a:gd name="T0" fmla="*/ 0 w 21600"/>
              <a:gd name="T1" fmla="*/ 10940 h 21600"/>
              <a:gd name="T2" fmla="*/ 7355 w 21600"/>
              <a:gd name="T3" fmla="*/ 0 h 21600"/>
              <a:gd name="T4" fmla="*/ 21600 w 21600"/>
              <a:gd name="T5" fmla="*/ 0 h 21600"/>
              <a:gd name="T6" fmla="*/ 21600 w 21600"/>
              <a:gd name="T7" fmla="*/ 21600 h 21600"/>
              <a:gd name="T8" fmla="*/ 7298 w 21600"/>
              <a:gd name="T9" fmla="*/ 21600 h 21600"/>
              <a:gd name="T10" fmla="*/ 0 w 21600"/>
              <a:gd name="T11" fmla="*/ 1094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10940"/>
                </a:moveTo>
                <a:lnTo>
                  <a:pt x="7355" y="0"/>
                </a:lnTo>
                <a:lnTo>
                  <a:pt x="21600" y="0"/>
                </a:lnTo>
                <a:lnTo>
                  <a:pt x="21600" y="21600"/>
                </a:lnTo>
                <a:lnTo>
                  <a:pt x="7298" y="21600"/>
                </a:lnTo>
                <a:lnTo>
                  <a:pt x="0" y="10940"/>
                </a:lnTo>
                <a:close/>
              </a:path>
            </a:pathLst>
          </a:custGeom>
          <a:gradFill rotWithShape="0">
            <a:gsLst>
              <a:gs pos="0">
                <a:srgbClr val="0061FF"/>
              </a:gs>
              <a:gs pos="100000">
                <a:srgbClr val="0071EB"/>
              </a:gs>
            </a:gsLst>
            <a:lin ang="5400000" scaled="1"/>
          </a:gradFill>
          <a:ln w="25560" cap="flat">
            <a:solidFill>
              <a:srgbClr val="000000">
                <a:alpha val="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ADC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219700" y="3619500"/>
            <a:ext cx="1346200" cy="14986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600" b="1">
                <a:solidFill>
                  <a:srgbClr val="FFFFFF"/>
                </a:solidFill>
                <a:latin typeface="Helvetica Neue Light" charset="0"/>
              </a:rPr>
              <a:t>FPGA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9740900" y="3619500"/>
            <a:ext cx="1346200" cy="14986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600" b="1">
                <a:solidFill>
                  <a:srgbClr val="FFFFFF"/>
                </a:solidFill>
                <a:latin typeface="Helvetica Neue Light" charset="0"/>
              </a:rPr>
              <a:t>PC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1216025" y="3086100"/>
            <a:ext cx="135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000" b="1">
                <a:solidFill>
                  <a:srgbClr val="FFFFFF"/>
                </a:solidFill>
                <a:latin typeface="Helvetica Neue Light" charset="0"/>
              </a:rPr>
              <a:t>RADIO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>
            <p:ph type="body"/>
          </p:nvPr>
        </p:nvSpPr>
        <p:spPr>
          <a:xfrm>
            <a:off x="787400" y="4546600"/>
            <a:ext cx="11430000" cy="3937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CDRX-3200, </a:t>
            </a:r>
            <a:r>
              <a:rPr lang="en-US" altLang="en-US" sz="3600" u="sng"/>
              <a:t>circa 2008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32 Synchronous, Coherent ADCs + FPGA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B00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440Mbps bandwidth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 u="sng"/>
              <a:t>Our customers have trouble absorbing the bandwidth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463" y="1985963"/>
            <a:ext cx="5335587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3" name="Rectangle 3"/>
          <p:cNvSpPr>
            <a:spLocks noChangeArrowheads="1"/>
          </p:cNvSpPr>
          <p:nvPr>
            <p:ph type="title" idx="1"/>
          </p:nvPr>
        </p:nvSpPr>
        <p:spPr>
          <a:xfrm>
            <a:off x="787400" y="254000"/>
            <a:ext cx="11430000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ADC and a hose:</a:t>
            </a:r>
            <a:br>
              <a:rPr lang="en-US" altLang="en-US" sz="7200"/>
            </a:br>
            <a:r>
              <a:rPr lang="en-US" altLang="en-US" sz="7200"/>
              <a:t>CDRX-3200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>
            <p:ph type="body"/>
          </p:nvPr>
        </p:nvSpPr>
        <p:spPr>
          <a:xfrm>
            <a:off x="787400" y="4546600"/>
            <a:ext cx="11430000" cy="3937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LBRX-24, </a:t>
            </a:r>
            <a:r>
              <a:rPr lang="en-US" altLang="en-US" sz="3600" u="sng"/>
              <a:t>circa 2010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24 Microwave ADCs + 2 FPGAs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B00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40Gbps bandwidth, yes Gigabit, 4x10Gb SFP+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Our customers’ PCs have memory in the 100s of GB</a:t>
            </a:r>
          </a:p>
        </p:txBody>
      </p:sp>
      <p:sp>
        <p:nvSpPr>
          <p:cNvPr id="26626" name="Rectangle 2"/>
          <p:cNvSpPr>
            <a:spLocks noChangeArrowheads="1"/>
          </p:cNvSpPr>
          <p:nvPr>
            <p:ph type="title" idx="1"/>
          </p:nvPr>
        </p:nvSpPr>
        <p:spPr>
          <a:xfrm>
            <a:off x="787400" y="254000"/>
            <a:ext cx="11430000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ADC and a hose:</a:t>
            </a:r>
            <a:br>
              <a:rPr lang="en-US" altLang="en-US" sz="7200"/>
            </a:br>
            <a:r>
              <a:rPr lang="en-US" altLang="en-US" sz="7200"/>
              <a:t>LBRX-24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2590800"/>
            <a:ext cx="7373938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>
            <p:ph type="body"/>
          </p:nvPr>
        </p:nvSpPr>
        <p:spPr>
          <a:xfrm>
            <a:off x="795338" y="2887663"/>
            <a:ext cx="11306175" cy="6015037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t"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73BFFF"/>
              </a:buClr>
              <a:buSzPct val="29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 dirty="0"/>
              <a:t>SDR Advances and the Future of SDR</a:t>
            </a:r>
          </a:p>
          <a:p>
            <a:pPr marL="887413" lvl="1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73BFFF"/>
              </a:buClr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4100" dirty="0"/>
              <a:t>April 18, 2015</a:t>
            </a:r>
            <a:br>
              <a:rPr lang="en-US" altLang="en-US" sz="4100" dirty="0"/>
            </a:br>
            <a:r>
              <a:rPr lang="en-US" altLang="en-US" sz="4100" dirty="0"/>
              <a:t>Phil </a:t>
            </a:r>
            <a:r>
              <a:rPr lang="en-US" altLang="en-US" sz="4100" dirty="0" err="1"/>
              <a:t>Theis</a:t>
            </a:r>
            <a:r>
              <a:rPr lang="en-US" altLang="en-US" sz="5200" dirty="0"/>
              <a:t>, K3TUF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00F900"/>
              </a:buClr>
              <a:buSzPct val="44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4500" dirty="0"/>
              <a:t>Engineering, </a:t>
            </a:r>
            <a:r>
              <a:rPr lang="en-US" altLang="en-US" sz="4500" dirty="0" err="1"/>
              <a:t>PennSun</a:t>
            </a:r>
            <a:r>
              <a:rPr lang="en-US" altLang="en-US" sz="4500" dirty="0"/>
              <a:t> Solar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50" y="922338"/>
            <a:ext cx="8267700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514975" y="9212263"/>
            <a:ext cx="1976438" cy="3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2360" tIns="72360" rIns="72360" bIns="7236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1200" b="1">
                <a:solidFill>
                  <a:srgbClr val="FFFFFF"/>
                </a:solidFill>
                <a:latin typeface="Helvetica Neue Light" charset="0"/>
              </a:rPr>
              <a:t>FLEXRADIO SYSTEMS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AutoShape 1"/>
          <p:cNvSpPr>
            <a:spLocks noChangeArrowheads="1"/>
          </p:cNvSpPr>
          <p:nvPr/>
        </p:nvSpPr>
        <p:spPr bwMode="auto">
          <a:xfrm>
            <a:off x="673100" y="2971800"/>
            <a:ext cx="8153400" cy="28067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204F15"/>
              </a:gs>
              <a:gs pos="100000">
                <a:srgbClr val="6E6413"/>
              </a:gs>
            </a:gsLst>
            <a:lin ang="17694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796925" y="3086100"/>
            <a:ext cx="135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000" b="1">
                <a:solidFill>
                  <a:srgbClr val="FFFFFF"/>
                </a:solidFill>
                <a:latin typeface="Helvetica Neue Light" charset="0"/>
              </a:rPr>
              <a:t>RADIO</a:t>
            </a:r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5740400" y="4368800"/>
            <a:ext cx="1277938" cy="1588"/>
          </a:xfrm>
          <a:prstGeom prst="line">
            <a:avLst/>
          </a:prstGeom>
          <a:noFill/>
          <a:ln w="330120" cap="flat">
            <a:solidFill>
              <a:srgbClr val="00FD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3100388" y="4373563"/>
            <a:ext cx="1304925" cy="1587"/>
          </a:xfrm>
          <a:prstGeom prst="line">
            <a:avLst/>
          </a:prstGeom>
          <a:noFill/>
          <a:ln w="622440" cap="flat">
            <a:solidFill>
              <a:srgbClr val="00FD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Design Options:</a:t>
            </a:r>
            <a:br>
              <a:rPr lang="en-US" altLang="en-US" sz="7200"/>
            </a:br>
            <a:r>
              <a:rPr lang="en-US" altLang="en-US" sz="7200"/>
              <a:t>#2: </a:t>
            </a:r>
            <a:r>
              <a:rPr lang="en-US" altLang="en-US" sz="6400"/>
              <a:t>ADC + FPGA + DSP/uP</a:t>
            </a:r>
            <a:r>
              <a:rPr lang="en-US" altLang="en-US" sz="7200"/>
              <a:t> 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6045200"/>
            <a:ext cx="11430000" cy="24384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Radio reduces bandwidth to minimum </a:t>
            </a:r>
            <a:r>
              <a:rPr lang="en-US" altLang="en-US" u="sng"/>
              <a:t>before</a:t>
            </a:r>
            <a:r>
              <a:rPr lang="en-US" altLang="en-US"/>
              <a:t> Ethernet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Oh gosh: start over with SW: big investment!</a:t>
            </a:r>
          </a:p>
        </p:txBody>
      </p:sp>
      <p:sp>
        <p:nvSpPr>
          <p:cNvPr id="27655" name="Freeform 7"/>
          <p:cNvSpPr>
            <a:spLocks noChangeArrowheads="1"/>
          </p:cNvSpPr>
          <p:nvPr/>
        </p:nvSpPr>
        <p:spPr bwMode="auto">
          <a:xfrm>
            <a:off x="898525" y="3636963"/>
            <a:ext cx="2209800" cy="1466850"/>
          </a:xfrm>
          <a:custGeom>
            <a:avLst/>
            <a:gdLst>
              <a:gd name="G0" fmla="*/ 21600 1 2"/>
              <a:gd name="G1" fmla="*/ 21600 1 2"/>
              <a:gd name="G2" fmla="+- 21600 0 0"/>
              <a:gd name="G3" fmla="+- 21600 0 0"/>
              <a:gd name="T0" fmla="*/ 0 w 21600"/>
              <a:gd name="T1" fmla="*/ 10940 h 21600"/>
              <a:gd name="T2" fmla="*/ 7355 w 21600"/>
              <a:gd name="T3" fmla="*/ 0 h 21600"/>
              <a:gd name="T4" fmla="*/ 21600 w 21600"/>
              <a:gd name="T5" fmla="*/ 0 h 21600"/>
              <a:gd name="T6" fmla="*/ 21600 w 21600"/>
              <a:gd name="T7" fmla="*/ 21600 h 21600"/>
              <a:gd name="T8" fmla="*/ 7298 w 21600"/>
              <a:gd name="T9" fmla="*/ 21600 h 21600"/>
              <a:gd name="T10" fmla="*/ 0 w 21600"/>
              <a:gd name="T11" fmla="*/ 1094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10940"/>
                </a:moveTo>
                <a:lnTo>
                  <a:pt x="7355" y="0"/>
                </a:lnTo>
                <a:lnTo>
                  <a:pt x="21600" y="0"/>
                </a:lnTo>
                <a:lnTo>
                  <a:pt x="21600" y="21600"/>
                </a:lnTo>
                <a:lnTo>
                  <a:pt x="7298" y="21600"/>
                </a:lnTo>
                <a:lnTo>
                  <a:pt x="0" y="10940"/>
                </a:lnTo>
                <a:close/>
              </a:path>
            </a:pathLst>
          </a:custGeom>
          <a:gradFill rotWithShape="0">
            <a:gsLst>
              <a:gs pos="0">
                <a:srgbClr val="0061FF"/>
              </a:gs>
              <a:gs pos="100000">
                <a:srgbClr val="0071EB"/>
              </a:gs>
            </a:gsLst>
            <a:lin ang="5400000" scaled="1"/>
          </a:gradFill>
          <a:ln w="25560" cap="flat">
            <a:solidFill>
              <a:srgbClr val="000000">
                <a:alpha val="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ADC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4406900" y="3619500"/>
            <a:ext cx="1346200" cy="14986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600" b="1">
                <a:solidFill>
                  <a:srgbClr val="FFFFFF"/>
                </a:solidFill>
                <a:latin typeface="Helvetica Neue Light" charset="0"/>
              </a:rPr>
              <a:t>FPGA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9639300" y="3619500"/>
            <a:ext cx="1866900" cy="14986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600" b="1">
                <a:solidFill>
                  <a:srgbClr val="FFFFFF"/>
                </a:solidFill>
                <a:latin typeface="Helvetica Neue Light" charset="0"/>
              </a:rPr>
              <a:t>PC/</a:t>
            </a:r>
          </a:p>
          <a:p>
            <a:pPr algn="r">
              <a:lnSpc>
                <a:spcPct val="100000"/>
              </a:lnSpc>
            </a:pPr>
            <a:r>
              <a:rPr lang="en-US" altLang="en-US" sz="3600" b="1">
                <a:solidFill>
                  <a:srgbClr val="FFFFFF"/>
                </a:solidFill>
                <a:latin typeface="Helvetica Neue Light" charset="0"/>
              </a:rPr>
              <a:t>OTHER</a:t>
            </a: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7023100" y="3632200"/>
            <a:ext cx="1346200" cy="14986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000" b="1">
                <a:solidFill>
                  <a:srgbClr val="FFFFFF"/>
                </a:solidFill>
                <a:latin typeface="Helvetica Neue Light" charset="0"/>
              </a:rPr>
              <a:t>CHL</a:t>
            </a:r>
          </a:p>
          <a:p>
            <a:pPr algn="r">
              <a:lnSpc>
                <a:spcPct val="100000"/>
              </a:lnSpc>
            </a:pPr>
            <a:r>
              <a:rPr lang="en-US" altLang="en-US" sz="3000" b="1">
                <a:solidFill>
                  <a:srgbClr val="FFFFFF"/>
                </a:solidFill>
                <a:latin typeface="Helvetica Neue Light" charset="0"/>
              </a:rPr>
              <a:t>BB</a:t>
            </a:r>
          </a:p>
          <a:p>
            <a:pPr algn="r">
              <a:lnSpc>
                <a:spcPct val="100000"/>
              </a:lnSpc>
            </a:pPr>
            <a:r>
              <a:rPr lang="en-US" altLang="en-US" sz="3000" b="1">
                <a:solidFill>
                  <a:srgbClr val="FFFFFF"/>
                </a:solidFill>
                <a:latin typeface="Helvetica Neue Light" charset="0"/>
              </a:rPr>
              <a:t>DSP</a:t>
            </a:r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8356600" y="4381500"/>
            <a:ext cx="1277938" cy="1588"/>
          </a:xfrm>
          <a:prstGeom prst="line">
            <a:avLst/>
          </a:prstGeom>
          <a:noFill/>
          <a:ln w="38160" cap="flat">
            <a:solidFill>
              <a:srgbClr val="00FD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IN or OUT of the box?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11200" y="1828800"/>
            <a:ext cx="11430000" cy="5715000"/>
          </a:xfrm>
          <a:ln/>
        </p:spPr>
        <p:txBody>
          <a:bodyPr/>
          <a:lstStyle/>
          <a:p>
            <a:pPr marL="542925" indent="-442913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SzPct val="61000"/>
              <a:buFont typeface="Times New Roman" pitchFamily="16" charset="0"/>
              <a:buBlip>
                <a:blip r:embed="rId3"/>
              </a:buBlip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 OUT OF THE BOX (DSP in external PC)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Simpler, cheaper radio design: apparent cost benefit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Radio designer can shed software costs: “not my problem --- check with the community”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–	Long term maintenance?: will volunteers maintain?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–	Must buy a PC: Loss of some cost benefit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–	Interoperability issues (PC - radio): computer knowledge important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–	Architectural: Built only for local LAN / fast computer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 sz="3300" dirty="0"/>
          </a:p>
          <a:p>
            <a:pPr marL="0" indent="100013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 sz="3300" dirty="0"/>
          </a:p>
          <a:p>
            <a:pPr marL="542925" indent="-442913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SzPct val="61000"/>
              <a:buFont typeface="Times New Roman" pitchFamily="16" charset="0"/>
              <a:buBlip>
                <a:blip r:embed="rId3"/>
              </a:buBlip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 IN THE BOX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: best signal clarity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n-Receivers, n-</a:t>
            </a:r>
            <a:r>
              <a:rPr lang="en-US" altLang="en-US" sz="3300" dirty="0" err="1"/>
              <a:t>Panadapters</a:t>
            </a:r>
            <a:r>
              <a:rPr lang="en-US" altLang="en-US" sz="3300" dirty="0"/>
              <a:t> and varying widths</a:t>
            </a:r>
            <a:br>
              <a:rPr lang="en-US" altLang="en-US" sz="3300" dirty="0"/>
            </a:br>
            <a:r>
              <a:rPr lang="en-US" altLang="en-US" sz="3300" dirty="0"/>
              <a:t>see more bands, more receivers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Extremely high dynamic range: operate in worst conditions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Extreme flexibility through </a:t>
            </a:r>
            <a:r>
              <a:rPr lang="en-US" altLang="en-US" sz="3300" dirty="0" err="1"/>
              <a:t>reprogrammability</a:t>
            </a:r>
            <a:r>
              <a:rPr lang="en-US" altLang="en-US" sz="3300" dirty="0"/>
              <a:t> (</a:t>
            </a:r>
            <a:r>
              <a:rPr lang="en-US" altLang="en-US" sz="3300" i="1" dirty="0"/>
              <a:t>ultimate</a:t>
            </a:r>
            <a:r>
              <a:rPr lang="en-US" altLang="en-US" sz="3300" dirty="0"/>
              <a:t> SDR): future benefits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–	Technically challenging to design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indefinite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indefinite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5" dur="5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9" dur="indefinite" fill="hold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0" dur="5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IN or OUT of the box?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1752600"/>
            <a:ext cx="11430000" cy="6591300"/>
          </a:xfrm>
          <a:ln/>
        </p:spPr>
        <p:txBody>
          <a:bodyPr/>
          <a:lstStyle/>
          <a:p>
            <a:pPr marL="542925" indent="-442913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SzPct val="61000"/>
              <a:buFont typeface="Times New Roman" pitchFamily="16" charset="0"/>
              <a:buBlip>
                <a:blip r:embed="rId3"/>
              </a:buBlip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 IN THE BOX (DSP in radio)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–	Complex design: time to market / cost disadvantage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–	Processing Fixed: can’t just add new computer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Completely integrated: Radio vendor controls and can fix all issues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Architecture: Huge bandwidth advantage (think remote)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Porting easy: Run on many platforms quickly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Flexibility: Doesn’t preclude external DSP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Simplicity: Plug in, turn on and go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 sz="3300" dirty="0"/>
          </a:p>
          <a:p>
            <a:pPr marL="0" indent="100013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 sz="3300" dirty="0"/>
          </a:p>
          <a:p>
            <a:pPr marL="542925" indent="-442913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SzPct val="61000"/>
              <a:buFont typeface="Times New Roman" pitchFamily="16" charset="0"/>
              <a:buBlip>
                <a:blip r:embed="rId3"/>
              </a:buBlip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 IN THE BOX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: best signal clarity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n-Receivers, n-</a:t>
            </a:r>
            <a:r>
              <a:rPr lang="en-US" altLang="en-US" sz="3300" dirty="0" err="1"/>
              <a:t>Panadapters</a:t>
            </a:r>
            <a:r>
              <a:rPr lang="en-US" altLang="en-US" sz="3300" dirty="0"/>
              <a:t> and varying widths</a:t>
            </a:r>
            <a:br>
              <a:rPr lang="en-US" altLang="en-US" sz="3300" dirty="0"/>
            </a:br>
            <a:r>
              <a:rPr lang="en-US" altLang="en-US" sz="3300" dirty="0"/>
              <a:t>see more bands, more receivers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Extremely high dynamic range: operate in worst conditions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+	Extreme flexibility through </a:t>
            </a:r>
            <a:r>
              <a:rPr lang="en-US" altLang="en-US" sz="3300" dirty="0" err="1"/>
              <a:t>reprogrammability</a:t>
            </a:r>
            <a:r>
              <a:rPr lang="en-US" altLang="en-US" sz="3300" dirty="0"/>
              <a:t> (</a:t>
            </a:r>
            <a:r>
              <a:rPr lang="en-US" altLang="en-US" sz="3300" i="1" dirty="0"/>
              <a:t>ultimate</a:t>
            </a:r>
            <a:r>
              <a:rPr lang="en-US" altLang="en-US" sz="3300" dirty="0"/>
              <a:t> SDR): future benefits</a:t>
            </a:r>
          </a:p>
          <a:p>
            <a:pPr marL="657225" indent="-517525">
              <a:lnSpc>
                <a:spcPct val="100000"/>
              </a:lnSpc>
              <a:spcBef>
                <a:spcPts val="1200"/>
              </a:spcBef>
              <a:buClrTx/>
              <a:buSzTx/>
              <a:buFontTx/>
              <a:buNone/>
              <a:tabLst>
                <a:tab pos="1646238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300" dirty="0"/>
              <a:t>–	Technically challenging to design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indefinite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indefinite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5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9" dur="indefinite" fill="hold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0" dur="500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indefinite" fill="hold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45" dur="500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17018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800"/>
              <a:t>Direct Sampling Radios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954213"/>
            <a:ext cx="4449762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238250" y="5648325"/>
            <a:ext cx="1608138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300" b="1">
                <a:solidFill>
                  <a:srgbClr val="FFFFFF"/>
                </a:solidFill>
                <a:latin typeface="Helvetica Neue Light" charset="0"/>
              </a:rPr>
              <a:t>HPSDR</a:t>
            </a: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763" y="3359150"/>
            <a:ext cx="3668712" cy="302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2006600"/>
            <a:ext cx="2930525" cy="262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7058025" y="5405438"/>
            <a:ext cx="17907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300" b="1">
                <a:solidFill>
                  <a:srgbClr val="FFFFFF"/>
                </a:solidFill>
                <a:latin typeface="Helvetica Neue Light" charset="0"/>
              </a:rPr>
              <a:t>Hermes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700713" y="6740525"/>
            <a:ext cx="160813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300" b="1">
                <a:solidFill>
                  <a:srgbClr val="FFFFFF"/>
                </a:solidFill>
                <a:latin typeface="Helvetica Neue Light" charset="0"/>
              </a:rPr>
              <a:t>HPSDR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7035800" y="7632700"/>
            <a:ext cx="2476500" cy="9017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3479800" y="7607300"/>
            <a:ext cx="2476500" cy="9017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5942013" y="8089900"/>
            <a:ext cx="1111250" cy="1588"/>
          </a:xfrm>
          <a:prstGeom prst="line">
            <a:avLst/>
          </a:prstGeom>
          <a:noFill/>
          <a:ln w="266760" cap="flat">
            <a:solidFill>
              <a:srgbClr val="008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4030663" y="7858125"/>
            <a:ext cx="1371600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RF DSP</a:t>
            </a: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7339013" y="7858125"/>
            <a:ext cx="1884362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DSP CTRL</a:t>
            </a:r>
          </a:p>
        </p:txBody>
      </p:sp>
      <p:pic>
        <p:nvPicPr>
          <p:cNvPr id="30733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600" y="2314575"/>
            <a:ext cx="3421063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9117013" y="4429125"/>
            <a:ext cx="264953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300" b="1">
                <a:solidFill>
                  <a:srgbClr val="FFFFFF"/>
                </a:solidFill>
                <a:latin typeface="Helvetica Neue Light" charset="0"/>
              </a:rPr>
              <a:t>ANAN-100D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Direct Sampling Radios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" t="27808" r="2486" b="40739"/>
          <a:stretch>
            <a:fillRect/>
          </a:stretch>
        </p:blipFill>
        <p:spPr bwMode="auto">
          <a:xfrm>
            <a:off x="1485900" y="2962275"/>
            <a:ext cx="10007600" cy="254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849" t="27808" r="2486" b="4073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7035800" y="7632700"/>
            <a:ext cx="2476500" cy="9017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479800" y="7607300"/>
            <a:ext cx="2476500" cy="901700"/>
          </a:xfrm>
          <a:prstGeom prst="rect">
            <a:avLst/>
          </a:pr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5942013" y="8089900"/>
            <a:ext cx="1111250" cy="1588"/>
          </a:xfrm>
          <a:prstGeom prst="line">
            <a:avLst/>
          </a:prstGeom>
          <a:noFill/>
          <a:ln w="25560" cap="flat">
            <a:solidFill>
              <a:srgbClr val="008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4030663" y="7858125"/>
            <a:ext cx="1371600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RF DSP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7775575" y="7858125"/>
            <a:ext cx="1009650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CTRL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4948238" y="5965825"/>
            <a:ext cx="3109912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FLEX-6000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1524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5500" dirty="0"/>
              <a:t>Integrating the Baseband Processor</a:t>
            </a:r>
            <a:br>
              <a:rPr lang="en-US" altLang="en-US" sz="5500" dirty="0"/>
            </a:br>
            <a:r>
              <a:rPr lang="en-US" altLang="en-US" sz="7200" dirty="0"/>
              <a:t>Key Benefits</a:t>
            </a: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63600" y="2133600"/>
            <a:ext cx="11430000" cy="5715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Consistent performance independent of PC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Minimized network bandwidth (think remote)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Minimization of “system” problems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Self-contained, rapid startup platform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Spectrum displays (</a:t>
            </a:r>
            <a:r>
              <a:rPr lang="en-US" altLang="en-US" dirty="0" err="1"/>
              <a:t>panadapter</a:t>
            </a:r>
            <a:r>
              <a:rPr lang="en-US" altLang="en-US" dirty="0"/>
              <a:t>) independent of available network bandwidth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Network optimized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indefinite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indefinite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indefinite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indefinite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indefinite" fill="hold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Spectrum Display BW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822450" y="6102350"/>
            <a:ext cx="2809875" cy="128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1MHz</a:t>
            </a:r>
          </a:p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&lt;500kbps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2"/>
          <a:stretch>
            <a:fillRect/>
          </a:stretch>
        </p:blipFill>
        <p:spPr bwMode="auto">
          <a:xfrm>
            <a:off x="6654800" y="3340100"/>
            <a:ext cx="574675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024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3314700"/>
            <a:ext cx="452120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799" name="Freeform 7"/>
          <p:cNvSpPr>
            <a:spLocks/>
          </p:cNvSpPr>
          <p:nvPr/>
        </p:nvSpPr>
        <p:spPr bwMode="auto">
          <a:xfrm>
            <a:off x="7539038" y="7578725"/>
            <a:ext cx="1876425" cy="930275"/>
          </a:xfrm>
          <a:custGeom>
            <a:avLst/>
            <a:gdLst>
              <a:gd name="G0" fmla="*/ 21600 1 2"/>
              <a:gd name="G1" fmla="*/ 20552 1 2"/>
              <a:gd name="G2" fmla="+- 21600 0 0"/>
              <a:gd name="G3" fmla="+- 20552 0 0"/>
              <a:gd name="T0" fmla="*/ 0 w 21600"/>
              <a:gd name="T1" fmla="*/ 20543 h 20552"/>
              <a:gd name="T2" fmla="*/ 21600 w 21600"/>
              <a:gd name="T3" fmla="*/ 0 h 205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600" h="20552">
                <a:moveTo>
                  <a:pt x="0" y="20543"/>
                </a:moveTo>
                <a:cubicBezTo>
                  <a:pt x="0" y="20543"/>
                  <a:pt x="14529" y="21600"/>
                  <a:pt x="21600" y="0"/>
                </a:cubicBezTo>
              </a:path>
            </a:pathLst>
          </a:custGeom>
          <a:noFill/>
          <a:ln w="25560" cap="flat">
            <a:solidFill>
              <a:srgbClr val="FFFF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3502025" y="7585075"/>
            <a:ext cx="1952625" cy="971550"/>
          </a:xfrm>
          <a:custGeom>
            <a:avLst/>
            <a:gdLst>
              <a:gd name="G0" fmla="*/ 21600 1 2"/>
              <a:gd name="G1" fmla="*/ 20550 1 2"/>
              <a:gd name="G2" fmla="+- 21600 0 0"/>
              <a:gd name="G3" fmla="+- 20550 0 0"/>
              <a:gd name="T0" fmla="*/ 21600 w 21600"/>
              <a:gd name="T1" fmla="*/ 20541 h 20550"/>
              <a:gd name="T2" fmla="*/ 0 w 21600"/>
              <a:gd name="T3" fmla="*/ 0 h 2055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600" h="20550">
                <a:moveTo>
                  <a:pt x="21600" y="20541"/>
                </a:moveTo>
                <a:cubicBezTo>
                  <a:pt x="21600" y="20541"/>
                  <a:pt x="5117" y="21600"/>
                  <a:pt x="0" y="0"/>
                </a:cubicBezTo>
              </a:path>
            </a:pathLst>
          </a:custGeom>
          <a:noFill/>
          <a:ln w="25560" cap="flat">
            <a:solidFill>
              <a:srgbClr val="FFFFFF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5465775" y="7864128"/>
            <a:ext cx="196848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3000" b="1" dirty="0" smtClean="0">
                <a:solidFill>
                  <a:srgbClr val="FFFFFF"/>
                </a:solidFill>
                <a:latin typeface="Helvetica Neue Light" charset="0"/>
              </a:rPr>
              <a:t>1500:1  </a:t>
            </a:r>
            <a:endParaRPr lang="en-US" altLang="en-US" sz="3000" b="1" dirty="0">
              <a:solidFill>
                <a:srgbClr val="FFFFFF"/>
              </a:solidFill>
              <a:latin typeface="Helvetica Neue Light" charset="0"/>
            </a:endParaRPr>
          </a:p>
          <a:p>
            <a:pPr algn="r">
              <a:lnSpc>
                <a:spcPct val="100000"/>
              </a:lnSpc>
            </a:pPr>
            <a:r>
              <a:rPr lang="en-US" altLang="en-US" sz="3000" b="1" dirty="0">
                <a:solidFill>
                  <a:srgbClr val="FFFFFF"/>
                </a:solidFill>
                <a:latin typeface="Helvetica Neue Light" charset="0"/>
              </a:rPr>
              <a:t>Bandwidth</a:t>
            </a:r>
          </a:p>
          <a:p>
            <a:pPr algn="r">
              <a:lnSpc>
                <a:spcPct val="100000"/>
              </a:lnSpc>
            </a:pPr>
            <a:r>
              <a:rPr lang="en-US" altLang="en-US" sz="3000" b="1" dirty="0">
                <a:solidFill>
                  <a:srgbClr val="FFFFFF"/>
                </a:solidFill>
                <a:latin typeface="Helvetica Neue Light" charset="0"/>
              </a:rPr>
              <a:t>Difference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8788400" y="6129119"/>
            <a:ext cx="2305118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 dirty="0" smtClean="0">
                <a:solidFill>
                  <a:srgbClr val="FFFFFF"/>
                </a:solidFill>
                <a:latin typeface="Helvetica Neue Light" charset="0"/>
              </a:rPr>
              <a:t>10MHz</a:t>
            </a:r>
            <a:endParaRPr lang="en-US" altLang="en-US" sz="4200" b="1" dirty="0">
              <a:solidFill>
                <a:srgbClr val="FFFFFF"/>
              </a:solidFill>
              <a:latin typeface="Helvetica Neue Light" charset="0"/>
            </a:endParaRPr>
          </a:p>
          <a:p>
            <a:pPr algn="r">
              <a:lnSpc>
                <a:spcPct val="100000"/>
              </a:lnSpc>
            </a:pPr>
            <a:r>
              <a:rPr lang="en-US" altLang="en-US" sz="4200" b="1" dirty="0">
                <a:solidFill>
                  <a:srgbClr val="FFFFFF"/>
                </a:solidFill>
                <a:latin typeface="Helvetica Neue Light" charset="0"/>
              </a:rPr>
              <a:t>770Mbps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indefinite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130683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302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0"/>
            <a:ext cx="11433175" cy="2438400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 dirty="0"/>
              <a:t>SDR Advances</a:t>
            </a:r>
            <a:br>
              <a:rPr lang="en-US" altLang="en-US" sz="6600" b="1" dirty="0"/>
            </a:br>
            <a:r>
              <a:rPr lang="en-US" altLang="en-US" sz="3900" dirty="0"/>
              <a:t>Agenda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1676400"/>
            <a:ext cx="11433175" cy="6872288"/>
          </a:xfrm>
          <a:ln/>
        </p:spPr>
        <p:txBody>
          <a:bodyPr lIns="90000" tIns="45000" rIns="90000" bIns="45000"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9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400" dirty="0"/>
              <a:t>What is an SDR?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9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400" dirty="0"/>
              <a:t>New Technologies in SDR</a:t>
            </a:r>
          </a:p>
          <a:p>
            <a:pPr marL="887413" lvl="1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9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400" dirty="0"/>
              <a:t>Direct Sampling</a:t>
            </a:r>
          </a:p>
          <a:p>
            <a:pPr marL="887413" lvl="1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9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400" dirty="0" err="1"/>
              <a:t>SmartSDR</a:t>
            </a:r>
            <a:r>
              <a:rPr lang="en-US" altLang="en-US" sz="3400" dirty="0"/>
              <a:t> Architecture</a:t>
            </a:r>
          </a:p>
          <a:p>
            <a:pPr marL="887413" lvl="1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9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400" dirty="0"/>
              <a:t>Networking</a:t>
            </a:r>
          </a:p>
          <a:p>
            <a:pPr marL="887413" lvl="1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9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400" dirty="0"/>
              <a:t>CESSB</a:t>
            </a:r>
          </a:p>
          <a:p>
            <a:pPr marL="887413" lvl="1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9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400" dirty="0"/>
              <a:t>Wide and Narrow simultaneously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9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400" dirty="0"/>
              <a:t>Future SDR Capabilities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130556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130302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Networking</a:t>
            </a: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11430000" cy="5715000"/>
          </a:xfrm>
          <a:ln/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36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EVERYTHING is moving to the network.</a:t>
            </a:r>
          </a:p>
          <a:p>
            <a:pPr marL="0" indent="0">
              <a:lnSpc>
                <a:spcPct val="100000"/>
              </a:lnSpc>
              <a:spcBef>
                <a:spcPts val="360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You can TAKE YOUR FUN WITH YOU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What is a contact?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616200"/>
            <a:ext cx="11430000" cy="10287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You’re at your QTH and you work Christmas Island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5499100"/>
            <a:ext cx="2894013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988" name="Freeform 4"/>
          <p:cNvSpPr>
            <a:spLocks noChangeArrowheads="1"/>
          </p:cNvSpPr>
          <p:nvPr/>
        </p:nvSpPr>
        <p:spPr bwMode="auto">
          <a:xfrm>
            <a:off x="3162300" y="7048500"/>
            <a:ext cx="114300" cy="114300"/>
          </a:xfrm>
          <a:custGeom>
            <a:avLst/>
            <a:gdLst>
              <a:gd name="G0" fmla="*/ 19679 1 2"/>
              <a:gd name="G1" fmla="*/ 19679 1 2"/>
              <a:gd name="G2" fmla="+- 19679 0 0"/>
              <a:gd name="G3" fmla="+- 19679 0 0"/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5167313"/>
            <a:ext cx="3224213" cy="18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10510838" y="5241925"/>
            <a:ext cx="15113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T32C</a:t>
            </a:r>
          </a:p>
        </p:txBody>
      </p:sp>
      <p:sp>
        <p:nvSpPr>
          <p:cNvPr id="41991" name="Freeform 7"/>
          <p:cNvSpPr>
            <a:spLocks/>
          </p:cNvSpPr>
          <p:nvPr/>
        </p:nvSpPr>
        <p:spPr bwMode="auto">
          <a:xfrm>
            <a:off x="3230563" y="5092700"/>
            <a:ext cx="6599237" cy="2009775"/>
          </a:xfrm>
          <a:custGeom>
            <a:avLst/>
            <a:gdLst>
              <a:gd name="G0" fmla="*/ 21600 1 2"/>
              <a:gd name="G1" fmla="*/ 13942 1 2"/>
              <a:gd name="G2" fmla="+- 21600 0 0"/>
              <a:gd name="G3" fmla="+- 13942 0 0"/>
              <a:gd name="T0" fmla="*/ 0 w 21600"/>
              <a:gd name="T1" fmla="*/ 13942 h 13942"/>
              <a:gd name="T2" fmla="*/ 21600 w 21600"/>
              <a:gd name="T3" fmla="*/ 2913 h 139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600" h="13942">
                <a:moveTo>
                  <a:pt x="0" y="13942"/>
                </a:moveTo>
                <a:cubicBezTo>
                  <a:pt x="0" y="13942"/>
                  <a:pt x="6267" y="-7658"/>
                  <a:pt x="21600" y="2913"/>
                </a:cubicBezTo>
              </a:path>
            </a:pathLst>
          </a:custGeom>
          <a:noFill/>
          <a:ln w="50760" cap="rnd">
            <a:solidFill>
              <a:srgbClr val="0433FF"/>
            </a:solidFill>
            <a:prstDash val="dash"/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9055100" y="4305300"/>
            <a:ext cx="584200" cy="1588"/>
          </a:xfrm>
          <a:prstGeom prst="line">
            <a:avLst/>
          </a:prstGeom>
          <a:noFill/>
          <a:ln w="50760" cap="rnd">
            <a:solidFill>
              <a:srgbClr val="0433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9775825" y="4098925"/>
            <a:ext cx="495300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RF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What is a contact?</a:t>
            </a: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616200"/>
            <a:ext cx="11430000" cy="1524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You’re trade emails with the operator of T32C on Christmas Island.  His email says “You are 599 here!”</a:t>
            </a:r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5499100"/>
            <a:ext cx="2894013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2" name="Freeform 4"/>
          <p:cNvSpPr>
            <a:spLocks noChangeArrowheads="1"/>
          </p:cNvSpPr>
          <p:nvPr/>
        </p:nvSpPr>
        <p:spPr bwMode="auto">
          <a:xfrm>
            <a:off x="3162300" y="7048500"/>
            <a:ext cx="114300" cy="114300"/>
          </a:xfrm>
          <a:custGeom>
            <a:avLst/>
            <a:gdLst>
              <a:gd name="G0" fmla="*/ 19679 1 2"/>
              <a:gd name="G1" fmla="*/ 19679 1 2"/>
              <a:gd name="G2" fmla="+- 19679 0 0"/>
              <a:gd name="G3" fmla="+- 19679 0 0"/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5167313"/>
            <a:ext cx="3224213" cy="18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10510838" y="5241925"/>
            <a:ext cx="15113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T32C</a:t>
            </a:r>
          </a:p>
        </p:txBody>
      </p:sp>
      <p:sp>
        <p:nvSpPr>
          <p:cNvPr id="43015" name="Freeform 7"/>
          <p:cNvSpPr>
            <a:spLocks/>
          </p:cNvSpPr>
          <p:nvPr/>
        </p:nvSpPr>
        <p:spPr bwMode="auto">
          <a:xfrm>
            <a:off x="3230563" y="5411788"/>
            <a:ext cx="6456362" cy="1690687"/>
          </a:xfrm>
          <a:custGeom>
            <a:avLst/>
            <a:gdLst>
              <a:gd name="G0" fmla="*/ 21600 1 2"/>
              <a:gd name="G1" fmla="*/ 12678 1 2"/>
              <a:gd name="G2" fmla="+- 21600 0 0"/>
              <a:gd name="G3" fmla="+- 12678 0 0"/>
              <a:gd name="T0" fmla="*/ 0 w 21600"/>
              <a:gd name="T1" fmla="*/ 12678 h 12678"/>
              <a:gd name="T2" fmla="*/ 21600 w 21600"/>
              <a:gd name="T3" fmla="*/ 4266 h 1267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600" h="12678">
                <a:moveTo>
                  <a:pt x="0" y="12678"/>
                </a:moveTo>
                <a:cubicBezTo>
                  <a:pt x="0" y="12678"/>
                  <a:pt x="6817" y="-8922"/>
                  <a:pt x="21600" y="4266"/>
                </a:cubicBezTo>
              </a:path>
            </a:pathLst>
          </a:custGeom>
          <a:noFill/>
          <a:ln w="50760" cap="flat">
            <a:solidFill>
              <a:srgbClr val="FF40FF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9055100" y="4305300"/>
            <a:ext cx="584200" cy="1588"/>
          </a:xfrm>
          <a:prstGeom prst="line">
            <a:avLst/>
          </a:prstGeom>
          <a:noFill/>
          <a:ln w="50760" cap="rnd">
            <a:solidFill>
              <a:srgbClr val="0433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9826625" y="4098925"/>
            <a:ext cx="495300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RF</a:t>
            </a:r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>
            <a:off x="9055100" y="4724400"/>
            <a:ext cx="584200" cy="1588"/>
          </a:xfrm>
          <a:prstGeom prst="line">
            <a:avLst/>
          </a:prstGeom>
          <a:noFill/>
          <a:ln w="50760" cap="flat">
            <a:solidFill>
              <a:srgbClr val="FF4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9686925" y="4518025"/>
            <a:ext cx="1522413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Internet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What is a contact?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616200"/>
            <a:ext cx="11430000" cy="1524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You talk to Christmas Island using your local 2m repeater and EchoLink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5499100"/>
            <a:ext cx="2894013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6" name="Freeform 4"/>
          <p:cNvSpPr>
            <a:spLocks noChangeArrowheads="1"/>
          </p:cNvSpPr>
          <p:nvPr/>
        </p:nvSpPr>
        <p:spPr bwMode="auto">
          <a:xfrm>
            <a:off x="3162300" y="7048500"/>
            <a:ext cx="114300" cy="114300"/>
          </a:xfrm>
          <a:custGeom>
            <a:avLst/>
            <a:gdLst>
              <a:gd name="G0" fmla="*/ 19679 1 2"/>
              <a:gd name="G1" fmla="*/ 19679 1 2"/>
              <a:gd name="G2" fmla="+- 19679 0 0"/>
              <a:gd name="G3" fmla="+- 19679 0 0"/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5167313"/>
            <a:ext cx="3224213" cy="18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0510838" y="5241925"/>
            <a:ext cx="15113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T32C</a:t>
            </a:r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>
            <a:off x="9055100" y="4305300"/>
            <a:ext cx="584200" cy="1588"/>
          </a:xfrm>
          <a:prstGeom prst="line">
            <a:avLst/>
          </a:prstGeom>
          <a:noFill/>
          <a:ln w="50760" cap="rnd">
            <a:solidFill>
              <a:srgbClr val="0433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9826625" y="4098925"/>
            <a:ext cx="495300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RF</a:t>
            </a:r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9055100" y="4724400"/>
            <a:ext cx="584200" cy="1588"/>
          </a:xfrm>
          <a:prstGeom prst="line">
            <a:avLst/>
          </a:prstGeom>
          <a:noFill/>
          <a:ln w="50760" cap="flat">
            <a:solidFill>
              <a:srgbClr val="FF4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9686925" y="4518025"/>
            <a:ext cx="1522413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Internet</a:t>
            </a:r>
          </a:p>
        </p:txBody>
      </p:sp>
      <p:sp>
        <p:nvSpPr>
          <p:cNvPr id="44043" name="Line 11"/>
          <p:cNvSpPr>
            <a:spLocks noChangeShapeType="1"/>
          </p:cNvSpPr>
          <p:nvPr/>
        </p:nvSpPr>
        <p:spPr bwMode="auto">
          <a:xfrm>
            <a:off x="3049588" y="6905625"/>
            <a:ext cx="171450" cy="196850"/>
          </a:xfrm>
          <a:prstGeom prst="line">
            <a:avLst/>
          </a:prstGeom>
          <a:noFill/>
          <a:ln w="50760" cap="rnd">
            <a:solidFill>
              <a:srgbClr val="0433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>
            <a:off x="9701213" y="5989638"/>
            <a:ext cx="811212" cy="541337"/>
          </a:xfrm>
          <a:prstGeom prst="line">
            <a:avLst/>
          </a:prstGeom>
          <a:noFill/>
          <a:ln w="50760" cap="rnd">
            <a:solidFill>
              <a:srgbClr val="0433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45" name="Freeform 13"/>
          <p:cNvSpPr>
            <a:spLocks/>
          </p:cNvSpPr>
          <p:nvPr/>
        </p:nvSpPr>
        <p:spPr bwMode="auto">
          <a:xfrm>
            <a:off x="3230563" y="5411788"/>
            <a:ext cx="6456362" cy="1690687"/>
          </a:xfrm>
          <a:custGeom>
            <a:avLst/>
            <a:gdLst>
              <a:gd name="G0" fmla="*/ 21600 1 2"/>
              <a:gd name="G1" fmla="*/ 12678 1 2"/>
              <a:gd name="G2" fmla="+- 21600 0 0"/>
              <a:gd name="G3" fmla="+- 12678 0 0"/>
              <a:gd name="T0" fmla="*/ 0 w 21600"/>
              <a:gd name="T1" fmla="*/ 12678 h 12678"/>
              <a:gd name="T2" fmla="*/ 21600 w 21600"/>
              <a:gd name="T3" fmla="*/ 4266 h 1267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600" h="12678">
                <a:moveTo>
                  <a:pt x="0" y="12678"/>
                </a:moveTo>
                <a:cubicBezTo>
                  <a:pt x="0" y="12678"/>
                  <a:pt x="6817" y="-8922"/>
                  <a:pt x="21600" y="4266"/>
                </a:cubicBezTo>
              </a:path>
            </a:pathLst>
          </a:custGeom>
          <a:noFill/>
          <a:ln w="50760" cap="flat">
            <a:solidFill>
              <a:srgbClr val="FF40FF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What is a contact?</a:t>
            </a:r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616200"/>
            <a:ext cx="11430000" cy="1524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You’re at the store and you remote control your home station to work Christmas Island</a:t>
            </a: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5499100"/>
            <a:ext cx="2894013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60" name="Freeform 4"/>
          <p:cNvSpPr>
            <a:spLocks noChangeArrowheads="1"/>
          </p:cNvSpPr>
          <p:nvPr/>
        </p:nvSpPr>
        <p:spPr bwMode="auto">
          <a:xfrm>
            <a:off x="3162300" y="7048500"/>
            <a:ext cx="114300" cy="114300"/>
          </a:xfrm>
          <a:custGeom>
            <a:avLst/>
            <a:gdLst>
              <a:gd name="G0" fmla="*/ 19679 1 2"/>
              <a:gd name="G1" fmla="*/ 19679 1 2"/>
              <a:gd name="G2" fmla="+- 19679 0 0"/>
              <a:gd name="G3" fmla="+- 19679 0 0"/>
              <a:gd name="T0" fmla="*/ 16796 w 19679"/>
              <a:gd name="T1" fmla="*/ 2882 h 19679"/>
              <a:gd name="T2" fmla="*/ 16796 w 19679"/>
              <a:gd name="T3" fmla="*/ 16796 h 19679"/>
              <a:gd name="T4" fmla="*/ 2882 w 19679"/>
              <a:gd name="T5" fmla="*/ 16796 h 19679"/>
              <a:gd name="T6" fmla="*/ 2882 w 19679"/>
              <a:gd name="T7" fmla="*/ 2882 h 19679"/>
              <a:gd name="T8" fmla="*/ 16796 w 19679"/>
              <a:gd name="T9" fmla="*/ 2882 h 1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 rotWithShape="0">
            <a:gsLst>
              <a:gs pos="0">
                <a:srgbClr val="0097EB"/>
              </a:gs>
              <a:gs pos="100000">
                <a:srgbClr val="0071EB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5167313"/>
            <a:ext cx="3224213" cy="189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10510838" y="5241925"/>
            <a:ext cx="15113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T32C</a:t>
            </a:r>
          </a:p>
        </p:txBody>
      </p:sp>
      <p:sp>
        <p:nvSpPr>
          <p:cNvPr id="45063" name="Freeform 7"/>
          <p:cNvSpPr>
            <a:spLocks/>
          </p:cNvSpPr>
          <p:nvPr/>
        </p:nvSpPr>
        <p:spPr bwMode="auto">
          <a:xfrm>
            <a:off x="3230563" y="5072063"/>
            <a:ext cx="6661150" cy="2028825"/>
          </a:xfrm>
          <a:custGeom>
            <a:avLst/>
            <a:gdLst>
              <a:gd name="G0" fmla="*/ 21600 1 2"/>
              <a:gd name="G1" fmla="*/ 13946 1 2"/>
              <a:gd name="G2" fmla="+- 21600 0 0"/>
              <a:gd name="G3" fmla="+- 13946 0 0"/>
              <a:gd name="T0" fmla="*/ 0 w 21600"/>
              <a:gd name="T1" fmla="*/ 13946 h 13946"/>
              <a:gd name="T2" fmla="*/ 21600 w 21600"/>
              <a:gd name="T3" fmla="*/ 2910 h 139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1600" h="13946">
                <a:moveTo>
                  <a:pt x="0" y="13946"/>
                </a:moveTo>
                <a:cubicBezTo>
                  <a:pt x="0" y="13946"/>
                  <a:pt x="6265" y="-7654"/>
                  <a:pt x="21600" y="2910"/>
                </a:cubicBezTo>
              </a:path>
            </a:pathLst>
          </a:custGeom>
          <a:noFill/>
          <a:ln w="50760" cap="rnd">
            <a:solidFill>
              <a:srgbClr val="0433FF"/>
            </a:solidFill>
            <a:prstDash val="dash"/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>
            <a:off x="9055100" y="4305300"/>
            <a:ext cx="584200" cy="1588"/>
          </a:xfrm>
          <a:prstGeom prst="line">
            <a:avLst/>
          </a:prstGeom>
          <a:noFill/>
          <a:ln w="50760" cap="rnd">
            <a:solidFill>
              <a:srgbClr val="0433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9826625" y="4098925"/>
            <a:ext cx="495300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RF</a:t>
            </a:r>
          </a:p>
        </p:txBody>
      </p:sp>
      <p:sp>
        <p:nvSpPr>
          <p:cNvPr id="45066" name="Line 10"/>
          <p:cNvSpPr>
            <a:spLocks noChangeShapeType="1"/>
          </p:cNvSpPr>
          <p:nvPr/>
        </p:nvSpPr>
        <p:spPr bwMode="auto">
          <a:xfrm>
            <a:off x="9055100" y="4724400"/>
            <a:ext cx="584200" cy="1588"/>
          </a:xfrm>
          <a:prstGeom prst="line">
            <a:avLst/>
          </a:prstGeom>
          <a:noFill/>
          <a:ln w="50760" cap="flat">
            <a:solidFill>
              <a:srgbClr val="FF4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9686925" y="4518025"/>
            <a:ext cx="1522413" cy="41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2700" b="1">
                <a:solidFill>
                  <a:srgbClr val="FFFFFF"/>
                </a:solidFill>
                <a:latin typeface="Helvetica Neue Light" charset="0"/>
              </a:rPr>
              <a:t>Internet</a:t>
            </a:r>
          </a:p>
        </p:txBody>
      </p:sp>
      <p:sp>
        <p:nvSpPr>
          <p:cNvPr id="45068" name="Line 12"/>
          <p:cNvSpPr>
            <a:spLocks noChangeShapeType="1"/>
          </p:cNvSpPr>
          <p:nvPr/>
        </p:nvSpPr>
        <p:spPr bwMode="auto">
          <a:xfrm>
            <a:off x="3049588" y="6905625"/>
            <a:ext cx="171450" cy="196850"/>
          </a:xfrm>
          <a:prstGeom prst="line">
            <a:avLst/>
          </a:prstGeom>
          <a:noFill/>
          <a:ln w="50760" cap="flat">
            <a:solidFill>
              <a:srgbClr val="FF4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Does your radio need </a:t>
            </a:r>
            <a:r>
              <a:rPr lang="en-US" altLang="en-US" sz="7200" u="sng"/>
              <a:t>THIS</a:t>
            </a:r>
            <a:r>
              <a:rPr lang="en-US" altLang="en-US" sz="7200"/>
              <a:t>?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2725738"/>
            <a:ext cx="6705600" cy="617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 algn="l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 dirty="0"/>
              <a:t>Does your radio</a:t>
            </a:r>
            <a:br>
              <a:rPr lang="en-US" altLang="en-US" sz="7200" dirty="0"/>
            </a:br>
            <a:r>
              <a:rPr lang="en-US" altLang="en-US" sz="7200" dirty="0"/>
              <a:t>run HERE?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2438399"/>
            <a:ext cx="1830387" cy="407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200" y="1454150"/>
            <a:ext cx="59944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2" y="6114573"/>
            <a:ext cx="4572000" cy="361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">
            <a:off x="2825749" y="2844800"/>
            <a:ext cx="4000500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3964542" y="4805340"/>
            <a:ext cx="6161087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495" y="6732270"/>
            <a:ext cx="3705225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indefinite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indefinite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indefinite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indefinite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indefinite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5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Group 1"/>
          <p:cNvGrpSpPr>
            <a:grpSpLocks/>
          </p:cNvGrpSpPr>
          <p:nvPr/>
        </p:nvGrpSpPr>
        <p:grpSpPr bwMode="auto">
          <a:xfrm>
            <a:off x="7010400" y="2578100"/>
            <a:ext cx="5395913" cy="6119813"/>
            <a:chOff x="4416" y="1624"/>
            <a:chExt cx="3399" cy="3855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6" y="1744"/>
              <a:ext cx="3159" cy="3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" y="1624"/>
              <a:ext cx="3399" cy="3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126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Is this radio an SDR?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6019800" cy="5715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Modulation: FM Only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Change Controls? No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Change Functions? Yes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User programmable? Yes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Software controlled? Yes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11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indefinite" fill="hold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500"/>
                                        <p:tgtEl>
                                          <p:spTgt spid="11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T/F: Rare DX is convenient</a:t>
            </a:r>
            <a:br>
              <a:rPr lang="en-US" altLang="en-US" sz="7200"/>
            </a:br>
            <a:r>
              <a:rPr lang="en-US" altLang="en-US" sz="4800"/>
              <a:t>Where’s your operating position?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4"/>
          <a:stretch>
            <a:fillRect/>
          </a:stretch>
        </p:blipFill>
        <p:spPr bwMode="auto">
          <a:xfrm>
            <a:off x="850900" y="3124200"/>
            <a:ext cx="5156200" cy="499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523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2" t="1076" r="10796" b="1076"/>
          <a:stretch>
            <a:fillRect/>
          </a:stretch>
        </p:blipFill>
        <p:spPr bwMode="auto">
          <a:xfrm>
            <a:off x="6032500" y="3136900"/>
            <a:ext cx="6172200" cy="497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9712" t="1076" r="10796" b="107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indefinite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Adaptive Predistortion</a:t>
            </a:r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11430000" cy="5715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Power Amplifiers: Nonlinearities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Designs have improved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What if we knew in advance of the PA?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Could we correct?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HPSDR: Pure Signal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5" y="2498725"/>
            <a:ext cx="10318750" cy="625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7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2438400"/>
          </a:xfrm>
          <a:ln/>
        </p:spPr>
        <p:txBody>
          <a:bodyPr lIns="72360" tIns="72360" rIns="72360" bIns="7236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Predistortion</a:t>
            </a:r>
            <a:br>
              <a:rPr lang="en-US" altLang="en-US" sz="6600" b="1"/>
            </a:br>
            <a:r>
              <a:rPr lang="en-US" altLang="en-US" sz="3900"/>
              <a:t>Before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11430000" cy="5715000"/>
          </a:xfrm>
          <a:ln/>
        </p:spPr>
        <p:txBody>
          <a:bodyPr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2438400"/>
          </a:xfrm>
          <a:ln/>
        </p:spPr>
        <p:txBody>
          <a:bodyPr lIns="72360" tIns="72360" rIns="72360" bIns="7236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Predistortion</a:t>
            </a:r>
            <a:br>
              <a:rPr lang="en-US" altLang="en-US" sz="6600" b="1"/>
            </a:br>
            <a:r>
              <a:rPr lang="en-US" altLang="en-US" sz="3900"/>
              <a:t>After</a:t>
            </a: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2498725"/>
            <a:ext cx="10318750" cy="6253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Phase Noise</a:t>
            </a:r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11430000" cy="5715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Affects both RX and TX interference capabilities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Oscillator phase noise getting better every year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Direct Sampling radios demanding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Take a look at the all FLEX-6000 Thunderbird FD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65"/>
          <a:stretch>
            <a:fillRect/>
          </a:stretch>
        </p:blipFill>
        <p:spPr bwMode="auto">
          <a:xfrm>
            <a:off x="1257300" y="2592388"/>
            <a:ext cx="10488613" cy="606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b="1266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2438400"/>
          </a:xfrm>
          <a:ln/>
        </p:spPr>
        <p:txBody>
          <a:bodyPr lIns="72360" tIns="72360" rIns="72360" bIns="7236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Low Phase Noise</a:t>
            </a:r>
            <a:br>
              <a:rPr lang="en-US" altLang="en-US" sz="6600" b="1"/>
            </a:br>
            <a:r>
              <a:rPr lang="en-US" altLang="en-US" sz="3900"/>
              <a:t>Field Day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11430000" cy="5715000"/>
          </a:xfrm>
          <a:ln/>
        </p:spPr>
        <p:txBody>
          <a:bodyPr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38488"/>
            <a:ext cx="13004800" cy="529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27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2438400"/>
          </a:xfrm>
          <a:ln/>
        </p:spPr>
        <p:txBody>
          <a:bodyPr lIns="72360" tIns="72360" rIns="72360" bIns="7236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Low Phase Noise</a:t>
            </a:r>
            <a:br>
              <a:rPr lang="en-US" altLang="en-US" sz="6600" b="1"/>
            </a:br>
            <a:r>
              <a:rPr lang="en-US" altLang="en-US" sz="3900"/>
              <a:t>Field Day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925888" y="8556625"/>
            <a:ext cx="3805237" cy="74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0760" tIns="50760" rIns="50760" bIns="5076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100W PSK31</a:t>
            </a:r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 flipH="1" flipV="1">
            <a:off x="2995613" y="5510213"/>
            <a:ext cx="2151062" cy="3113087"/>
          </a:xfrm>
          <a:prstGeom prst="line">
            <a:avLst/>
          </a:prstGeom>
          <a:noFill/>
          <a:ln w="50760" cap="flat">
            <a:solidFill>
              <a:srgbClr val="00FF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7" name="Group 1"/>
          <p:cNvGrpSpPr>
            <a:grpSpLocks/>
          </p:cNvGrpSpPr>
          <p:nvPr/>
        </p:nvGrpSpPr>
        <p:grpSpPr bwMode="auto">
          <a:xfrm>
            <a:off x="6923088" y="2878138"/>
            <a:ext cx="5281612" cy="5124450"/>
            <a:chOff x="4361" y="1813"/>
            <a:chExt cx="3327" cy="3228"/>
          </a:xfrm>
        </p:grpSpPr>
        <p:pic>
          <p:nvPicPr>
            <p:cNvPr id="552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181" b="24506"/>
            <a:stretch>
              <a:fillRect/>
            </a:stretch>
          </p:blipFill>
          <p:spPr bwMode="auto">
            <a:xfrm>
              <a:off x="4425" y="1877"/>
              <a:ext cx="3199" cy="30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 t="35181" b="24506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529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1" y="1813"/>
              <a:ext cx="3327" cy="32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5530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419100"/>
            <a:ext cx="11433175" cy="1828800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/>
              <a:t>Speech Processor (CESSB)</a:t>
            </a:r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708025" y="2824163"/>
            <a:ext cx="5859463" cy="5233987"/>
          </a:xfrm>
          <a:ln/>
        </p:spPr>
        <p:txBody>
          <a:bodyPr lIns="90000" tIns="45000" rIns="90000" bIns="45000"/>
          <a:lstStyle/>
          <a:p>
            <a:pPr marL="444500" indent="-442913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SzPct val="65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 sz="3100"/>
              <a:t>David Hershberger, W9GR, approached us at Dayton 2013</a:t>
            </a:r>
          </a:p>
          <a:p>
            <a:pPr marL="444500" indent="-442913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SzPct val="65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 sz="3100"/>
              <a:t>Algorithm implemented in SmartSDR + on-air testing</a:t>
            </a:r>
          </a:p>
          <a:p>
            <a:pPr marL="444500" indent="-442913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SzPct val="65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 sz="3100"/>
              <a:t>Excellent speech and a ~2.5dB power improvement</a:t>
            </a:r>
          </a:p>
          <a:p>
            <a:pPr marL="444500" indent="-442913">
              <a:lnSpc>
                <a:spcPct val="100000"/>
              </a:lnSpc>
              <a:spcBef>
                <a:spcPts val="1200"/>
              </a:spcBef>
              <a:buClr>
                <a:srgbClr val="FFFFFF"/>
              </a:buClr>
              <a:buSzPct val="65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 sz="3100"/>
              <a:t>Results and algorithm to be published in QEX later this year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-9525" y="1187450"/>
            <a:ext cx="13022263" cy="73771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1408113"/>
            <a:ext cx="11433175" cy="1181100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 dirty="0"/>
              <a:t>Speech Processor Power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813" y="3298825"/>
            <a:ext cx="11433175" cy="4287838"/>
          </a:xfrm>
          <a:ln/>
        </p:spPr>
        <p:txBody>
          <a:bodyPr lIns="90000" tIns="45000" rIns="90000" bIns="45000"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3340482"/>
            <a:ext cx="13022263" cy="5084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Many data streams at once</a:t>
            </a:r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11430000" cy="42164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FLEX-6700</a:t>
            </a:r>
          </a:p>
          <a:p>
            <a:pPr marL="887413" lvl="1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8 narrow-band 24kHz receivers</a:t>
            </a:r>
          </a:p>
          <a:p>
            <a:pPr marL="887413" lvl="1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8 panadapters</a:t>
            </a:r>
          </a:p>
          <a:p>
            <a:pPr marL="887413" lvl="1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4 wide-band (192kHz) I/Q streams for skimming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57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57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57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1"/>
          <p:cNvGrpSpPr>
            <a:grpSpLocks/>
          </p:cNvGrpSpPr>
          <p:nvPr/>
        </p:nvGrpSpPr>
        <p:grpSpPr bwMode="auto">
          <a:xfrm>
            <a:off x="7010400" y="2578100"/>
            <a:ext cx="5395913" cy="6119813"/>
            <a:chOff x="4416" y="1624"/>
            <a:chExt cx="3399" cy="3855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3" y="2084"/>
              <a:ext cx="3061" cy="2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229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" y="1624"/>
              <a:ext cx="3399" cy="3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229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Is this radio an SDR?</a:t>
            </a: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6146800" cy="5715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Modulation: Fixed set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Change Controls? No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Change Features? Theoretically...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User programmable? No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Software controlled? Yes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12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122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122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indefinite" fill="hold"/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500"/>
                                        <p:tgtEl>
                                          <p:spTgt spid="122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2438400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/>
              <a:t>Multi-mode Waterfall</a:t>
            </a: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95338" y="2763838"/>
            <a:ext cx="11433175" cy="5707062"/>
          </a:xfrm>
          <a:ln/>
        </p:spPr>
        <p:txBody>
          <a:bodyPr lIns="90000" tIns="45000" rIns="90000" bIns="45000"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3" y="2081213"/>
            <a:ext cx="12028487" cy="651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5813" y="-252413"/>
            <a:ext cx="11433175" cy="2438401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/>
              <a:t>Waterfall plus Bandscope</a:t>
            </a:r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95338" y="2763838"/>
            <a:ext cx="11433175" cy="5707062"/>
          </a:xfrm>
          <a:ln/>
        </p:spPr>
        <p:txBody>
          <a:bodyPr lIns="90000" tIns="45000" rIns="90000" bIns="45000"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1962150"/>
            <a:ext cx="11879263" cy="671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2438400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/>
              <a:t>CW Skimmer x4</a:t>
            </a:r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95338" y="2763838"/>
            <a:ext cx="11433175" cy="5707062"/>
          </a:xfrm>
          <a:ln/>
        </p:spPr>
        <p:txBody>
          <a:bodyPr lIns="90000" tIns="45000" rIns="90000" bIns="45000"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2098675"/>
            <a:ext cx="11844338" cy="615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2438400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/>
              <a:t>Digital Modes</a:t>
            </a:r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95338" y="2763838"/>
            <a:ext cx="11433175" cy="5707062"/>
          </a:xfrm>
          <a:ln/>
        </p:spPr>
        <p:txBody>
          <a:bodyPr lIns="90000" tIns="45000" rIns="90000" bIns="45000"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2244725"/>
            <a:ext cx="11968162" cy="674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1498600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/>
              <a:t>More Functional Displays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1733550"/>
            <a:ext cx="12552363" cy="706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2438400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/>
              <a:t>WSPR times 4!</a:t>
            </a:r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95338" y="2763838"/>
            <a:ext cx="11433175" cy="5707062"/>
          </a:xfrm>
          <a:ln/>
        </p:spPr>
        <p:txBody>
          <a:bodyPr lIns="90000" tIns="45000" rIns="90000" bIns="45000"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38" y="2209800"/>
            <a:ext cx="11818937" cy="592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95338" y="252413"/>
            <a:ext cx="11433175" cy="2438400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000"/>
              <a:t>EasyPAL</a:t>
            </a:r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95338" y="2763838"/>
            <a:ext cx="11433175" cy="5707062"/>
          </a:xfrm>
          <a:ln/>
        </p:spPr>
        <p:txBody>
          <a:bodyPr lIns="90000" tIns="45000" rIns="90000" bIns="45000"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2332038"/>
            <a:ext cx="11691937" cy="656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Grp="1" noChangeArrowheads="1"/>
          </p:cNvSpPr>
          <p:nvPr>
            <p:ph type="body" idx="4294967295"/>
          </p:nvPr>
        </p:nvSpPr>
        <p:spPr>
          <a:xfrm>
            <a:off x="795338" y="2763838"/>
            <a:ext cx="11433175" cy="5707062"/>
          </a:xfrm>
          <a:ln/>
        </p:spPr>
        <p:txBody>
          <a:bodyPr lIns="90000" tIns="45000" rIns="90000" bIns="45000"/>
          <a:lstStyle/>
          <a:p>
            <a:pPr marL="0" indent="0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2106613"/>
            <a:ext cx="11433175" cy="642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553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812800" y="279400"/>
            <a:ext cx="11379200" cy="1714500"/>
          </a:xfrm>
          <a:ln/>
        </p:spPr>
        <p:txBody>
          <a:bodyPr lIns="0" tIns="0" rIns="0" bIns="0"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5400"/>
              <a:t>TX6G: A Picture is worth 1,000 words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>
            <p:ph type="body"/>
          </p:nvPr>
        </p:nvSpPr>
        <p:spPr>
          <a:xfrm>
            <a:off x="787400" y="2768600"/>
            <a:ext cx="11430000" cy="4318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Today: CW, PSK, RTTY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Tomorrow: Everything Digital and voice</a:t>
            </a:r>
          </a:p>
          <a:p>
            <a:pPr indent="1588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 sz="3600"/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Digital is fully integrated … no cables</a:t>
            </a:r>
          </a:p>
        </p:txBody>
      </p:sp>
      <p:sp>
        <p:nvSpPr>
          <p:cNvPr id="66562" name="Rectangle 2"/>
          <p:cNvSpPr>
            <a:spLocks noChangeArrowheads="1"/>
          </p:cNvSpPr>
          <p:nvPr>
            <p:ph type="title" idx="1"/>
          </p:nvPr>
        </p:nvSpPr>
        <p:spPr>
          <a:xfrm>
            <a:off x="795338" y="252413"/>
            <a:ext cx="11433175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360" tIns="72360" rIns="72360" bIns="72360"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The Future:</a:t>
            </a:r>
            <a:br>
              <a:rPr lang="en-US" altLang="en-US" sz="6600" b="1"/>
            </a:br>
            <a:r>
              <a:rPr lang="en-US" altLang="en-US" sz="3900"/>
              <a:t>Decoding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6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66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66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66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66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66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665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Grp="1" noChangeArrowheads="1"/>
          </p:cNvSpPr>
          <p:nvPr>
            <p:ph type="body"/>
          </p:nvPr>
        </p:nvSpPr>
        <p:spPr>
          <a:xfrm>
            <a:off x="785813" y="3298825"/>
            <a:ext cx="11433175" cy="4287838"/>
          </a:xfrm>
          <a:ln/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endParaRPr lang="en-US" altLang="en-US" sz="360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476500"/>
            <a:ext cx="12673012" cy="593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476500"/>
            <a:ext cx="12673012" cy="593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476500"/>
            <a:ext cx="12673012" cy="593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476500"/>
            <a:ext cx="12673012" cy="593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59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476500"/>
            <a:ext cx="12673012" cy="593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7591" name="Rectangle 7"/>
          <p:cNvSpPr>
            <a:spLocks noGrp="1" noChangeArrowheads="1"/>
          </p:cNvSpPr>
          <p:nvPr>
            <p:ph type="title" idx="1"/>
          </p:nvPr>
        </p:nvSpPr>
        <p:spPr>
          <a:xfrm>
            <a:off x="795338" y="252413"/>
            <a:ext cx="11433175" cy="2438400"/>
          </a:xfrm>
          <a:ln/>
        </p:spPr>
        <p:txBody>
          <a:bodyPr lIns="72360" tIns="72360" rIns="72360" bIns="72360"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The Future:</a:t>
            </a:r>
            <a:br>
              <a:rPr lang="en-US" altLang="en-US" sz="6600" b="1"/>
            </a:br>
            <a:r>
              <a:rPr lang="en-US" altLang="en-US" sz="3900"/>
              <a:t>Decoding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indefinite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1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indefinite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indefinite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1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Group 1"/>
          <p:cNvGrpSpPr>
            <a:grpSpLocks/>
          </p:cNvGrpSpPr>
          <p:nvPr/>
        </p:nvGrpSpPr>
        <p:grpSpPr bwMode="auto">
          <a:xfrm>
            <a:off x="7010400" y="2578100"/>
            <a:ext cx="5395913" cy="6119813"/>
            <a:chOff x="4416" y="1624"/>
            <a:chExt cx="3399" cy="3855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4" r="43465"/>
            <a:stretch>
              <a:fillRect/>
            </a:stretch>
          </p:blipFill>
          <p:spPr bwMode="auto">
            <a:xfrm>
              <a:off x="4536" y="1744"/>
              <a:ext cx="3159" cy="3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 l="3864" r="43465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6" y="1624"/>
              <a:ext cx="3399" cy="3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1331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Is this radio an SDR?</a:t>
            </a: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6108700" cy="5715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Modulation: expandable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Change Controls? Yes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Change Features? Yes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User programmable? Yes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r>
              <a:rPr lang="en-US" altLang="en-US"/>
              <a:t>Software controlled? Yes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133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133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133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indefinite" fill="hold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500"/>
                                        <p:tgtEl>
                                          <p:spTgt spid="133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1"/>
          <p:cNvSpPr>
            <a:spLocks noChangeArrowheads="1"/>
          </p:cNvSpPr>
          <p:nvPr>
            <p:ph type="body"/>
          </p:nvPr>
        </p:nvSpPr>
        <p:spPr>
          <a:xfrm>
            <a:off x="787400" y="2768600"/>
            <a:ext cx="11430000" cy="4318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Today: Mostly hacked together and inconvenient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Tomorrow: Easy remote, tablets everywhere</a:t>
            </a:r>
            <a:br>
              <a:rPr lang="en-US" altLang="en-US" sz="3600"/>
            </a:br>
            <a:r>
              <a:rPr lang="en-US" altLang="en-US" sz="3600"/>
              <a:t/>
            </a:r>
            <a:br>
              <a:rPr lang="en-US" altLang="en-US" sz="3600"/>
            </a:br>
            <a:r>
              <a:rPr lang="en-US" altLang="en-US" sz="3600"/>
              <a:t/>
            </a:r>
            <a:br>
              <a:rPr lang="en-US" altLang="en-US" sz="3600"/>
            </a:br>
            <a:endParaRPr lang="en-US" altLang="en-US" sz="3600"/>
          </a:p>
        </p:txBody>
      </p:sp>
      <p:sp>
        <p:nvSpPr>
          <p:cNvPr id="68610" name="Rectangle 2"/>
          <p:cNvSpPr>
            <a:spLocks noChangeArrowheads="1"/>
          </p:cNvSpPr>
          <p:nvPr>
            <p:ph type="title" idx="1"/>
          </p:nvPr>
        </p:nvSpPr>
        <p:spPr>
          <a:xfrm>
            <a:off x="795338" y="252413"/>
            <a:ext cx="11433175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360" tIns="72360" rIns="72360" bIns="72360"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The Future:</a:t>
            </a:r>
            <a:br>
              <a:rPr lang="en-US" altLang="en-US" sz="6600" b="1"/>
            </a:br>
            <a:r>
              <a:rPr lang="en-US" altLang="en-US" sz="3900"/>
              <a:t>Remote</a:t>
            </a:r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2" t="1076" r="10796" b="1076"/>
          <a:stretch>
            <a:fillRect/>
          </a:stretch>
        </p:blipFill>
        <p:spPr bwMode="auto">
          <a:xfrm>
            <a:off x="882650" y="5465763"/>
            <a:ext cx="4324350" cy="348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9712" t="1076" r="10796" b="1076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6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68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68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68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68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2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>
            <a:spLocks noChangeArrowheads="1"/>
          </p:cNvSpPr>
          <p:nvPr>
            <p:ph type="body"/>
          </p:nvPr>
        </p:nvSpPr>
        <p:spPr>
          <a:xfrm>
            <a:off x="787400" y="2768600"/>
            <a:ext cx="11430000" cy="4318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Today: On premise integration driven by contesters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Tomorrow: Integration driven by plethora of remote solutions and the need to drive other hardware</a:t>
            </a:r>
            <a:br>
              <a:rPr lang="en-US" altLang="en-US" sz="3600"/>
            </a:br>
            <a:r>
              <a:rPr lang="en-US" altLang="en-US" sz="3600"/>
              <a:t/>
            </a:r>
            <a:br>
              <a:rPr lang="en-US" altLang="en-US" sz="3600"/>
            </a:br>
            <a:endParaRPr lang="en-US" altLang="en-US" sz="3600"/>
          </a:p>
        </p:txBody>
      </p:sp>
      <p:sp>
        <p:nvSpPr>
          <p:cNvPr id="69634" name="Rectangle 2"/>
          <p:cNvSpPr>
            <a:spLocks noChangeArrowheads="1"/>
          </p:cNvSpPr>
          <p:nvPr>
            <p:ph type="title" idx="1"/>
          </p:nvPr>
        </p:nvSpPr>
        <p:spPr>
          <a:xfrm>
            <a:off x="795338" y="252413"/>
            <a:ext cx="11433175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360" tIns="72360" rIns="72360" bIns="72360"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The Future:</a:t>
            </a:r>
            <a:br>
              <a:rPr lang="en-US" altLang="en-US" sz="6600" b="1"/>
            </a:br>
            <a:r>
              <a:rPr lang="en-US" altLang="en-US" sz="3900"/>
              <a:t>Integration</a:t>
            </a:r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5932488"/>
            <a:ext cx="3289300" cy="246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613" y="6251575"/>
            <a:ext cx="3419475" cy="182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963" y="6167438"/>
            <a:ext cx="3513137" cy="199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>
            <p:ph type="body"/>
          </p:nvPr>
        </p:nvSpPr>
        <p:spPr>
          <a:xfrm>
            <a:off x="787400" y="2768600"/>
            <a:ext cx="11430000" cy="4318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Today: Virtually none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Tomorrow: Radios will find and classify signals (determine mode)</a:t>
            </a:r>
            <a:br>
              <a:rPr lang="en-US" altLang="en-US" sz="3600"/>
            </a:br>
            <a:r>
              <a:rPr lang="en-US" altLang="en-US" sz="3600"/>
              <a:t/>
            </a:r>
            <a:br>
              <a:rPr lang="en-US" altLang="en-US" sz="3600"/>
            </a:br>
            <a:endParaRPr lang="en-US" altLang="en-US" sz="3600"/>
          </a:p>
        </p:txBody>
      </p:sp>
      <p:sp>
        <p:nvSpPr>
          <p:cNvPr id="70658" name="Rectangle 2"/>
          <p:cNvSpPr>
            <a:spLocks noChangeArrowheads="1"/>
          </p:cNvSpPr>
          <p:nvPr>
            <p:ph type="title" idx="1"/>
          </p:nvPr>
        </p:nvSpPr>
        <p:spPr>
          <a:xfrm>
            <a:off x="795338" y="252413"/>
            <a:ext cx="11433175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360" tIns="72360" rIns="72360" bIns="72360"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The Future:</a:t>
            </a:r>
            <a:br>
              <a:rPr lang="en-US" altLang="en-US" sz="6600" b="1"/>
            </a:br>
            <a:r>
              <a:rPr lang="en-US" altLang="en-US" sz="3900"/>
              <a:t>Signal Classification</a:t>
            </a: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380" y="6358731"/>
            <a:ext cx="76962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" y="5770562"/>
            <a:ext cx="5461000" cy="330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70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70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706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706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>
            <p:ph type="body"/>
          </p:nvPr>
        </p:nvSpPr>
        <p:spPr>
          <a:xfrm>
            <a:off x="787400" y="2768600"/>
            <a:ext cx="11430000" cy="4318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Today: Phased receive arrays, few TX arrays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Tomorrow: Every antenna will have an SCU and for operators with multiple antennas, instant arbitrary, rotation will be possible</a:t>
            </a:r>
            <a:br>
              <a:rPr lang="en-US" altLang="en-US" sz="3600"/>
            </a:br>
            <a:r>
              <a:rPr lang="en-US" altLang="en-US" sz="3600"/>
              <a:t/>
            </a:r>
            <a:br>
              <a:rPr lang="en-US" altLang="en-US" sz="3600"/>
            </a:br>
            <a:endParaRPr lang="en-US" altLang="en-US" sz="3600"/>
          </a:p>
        </p:txBody>
      </p:sp>
      <p:sp>
        <p:nvSpPr>
          <p:cNvPr id="71682" name="Rectangle 2"/>
          <p:cNvSpPr>
            <a:spLocks noChangeArrowheads="1"/>
          </p:cNvSpPr>
          <p:nvPr>
            <p:ph type="title" idx="1"/>
          </p:nvPr>
        </p:nvSpPr>
        <p:spPr>
          <a:xfrm>
            <a:off x="795338" y="252413"/>
            <a:ext cx="11433175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360" tIns="72360" rIns="72360" bIns="72360"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The Future:</a:t>
            </a:r>
            <a:br>
              <a:rPr lang="en-US" altLang="en-US" sz="6600" b="1"/>
            </a:br>
            <a:r>
              <a:rPr lang="en-US" altLang="en-US" sz="3900"/>
              <a:t>Steering and MIMO</a:t>
            </a:r>
          </a:p>
        </p:txBody>
      </p:sp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0" y="5875338"/>
            <a:ext cx="4527550" cy="339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71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71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71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71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1"/>
          <p:cNvSpPr>
            <a:spLocks noChangeArrowheads="1"/>
          </p:cNvSpPr>
          <p:nvPr>
            <p:ph type="body"/>
          </p:nvPr>
        </p:nvSpPr>
        <p:spPr>
          <a:xfrm>
            <a:off x="787400" y="2768600"/>
            <a:ext cx="11430000" cy="4318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Today: Panadapters, Waterfalls and the occasional scope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Tomorrow: New displays that show perspectives of data not previously seen.  Operational advantage will drive innovation</a:t>
            </a:r>
            <a:br>
              <a:rPr lang="en-US" altLang="en-US" sz="3600"/>
            </a:br>
            <a:r>
              <a:rPr lang="en-US" altLang="en-US" sz="3600"/>
              <a:t/>
            </a:r>
            <a:br>
              <a:rPr lang="en-US" altLang="en-US" sz="3600"/>
            </a:br>
            <a:endParaRPr lang="en-US" altLang="en-US" sz="3600"/>
          </a:p>
        </p:txBody>
      </p:sp>
      <p:sp>
        <p:nvSpPr>
          <p:cNvPr id="72706" name="Rectangle 2"/>
          <p:cNvSpPr>
            <a:spLocks noChangeArrowheads="1"/>
          </p:cNvSpPr>
          <p:nvPr>
            <p:ph type="title" idx="1"/>
          </p:nvPr>
        </p:nvSpPr>
        <p:spPr>
          <a:xfrm>
            <a:off x="795338" y="252413"/>
            <a:ext cx="11433175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360" tIns="72360" rIns="72360" bIns="72360"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The Future:</a:t>
            </a:r>
            <a:br>
              <a:rPr lang="en-US" altLang="en-US" sz="6600" b="1"/>
            </a:br>
            <a:r>
              <a:rPr lang="en-US" altLang="en-US" sz="3900"/>
              <a:t>Visualization</a:t>
            </a:r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6164263"/>
            <a:ext cx="3130550" cy="324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8" y="6164263"/>
            <a:ext cx="4976812" cy="324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72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>
            <p:ph type="body"/>
          </p:nvPr>
        </p:nvSpPr>
        <p:spPr>
          <a:xfrm>
            <a:off x="787400" y="2768600"/>
            <a:ext cx="11430000" cy="4318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Today: Advanced NB, NR techniques in many radios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Tomorrow: Dedicated noise receivers will be used to eliminate noise more effectively, optimal combining across multiple antennas will emerge</a:t>
            </a:r>
            <a:br>
              <a:rPr lang="en-US" altLang="en-US" sz="3600"/>
            </a:br>
            <a:r>
              <a:rPr lang="en-US" altLang="en-US" sz="3600"/>
              <a:t/>
            </a:r>
            <a:br>
              <a:rPr lang="en-US" altLang="en-US" sz="3600"/>
            </a:br>
            <a:endParaRPr lang="en-US" altLang="en-US" sz="3600"/>
          </a:p>
        </p:txBody>
      </p:sp>
      <p:sp>
        <p:nvSpPr>
          <p:cNvPr id="73730" name="Rectangle 2"/>
          <p:cNvSpPr>
            <a:spLocks noChangeArrowheads="1"/>
          </p:cNvSpPr>
          <p:nvPr>
            <p:ph type="title" idx="1"/>
          </p:nvPr>
        </p:nvSpPr>
        <p:spPr>
          <a:xfrm>
            <a:off x="795338" y="252413"/>
            <a:ext cx="11433175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360" tIns="72360" rIns="72360" bIns="72360"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The Future:</a:t>
            </a:r>
            <a:br>
              <a:rPr lang="en-US" altLang="en-US" sz="6600" b="1"/>
            </a:br>
            <a:r>
              <a:rPr lang="en-US" altLang="en-US" sz="3900"/>
              <a:t>Noise Reduction</a:t>
            </a:r>
          </a:p>
        </p:txBody>
      </p:sp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6040438"/>
            <a:ext cx="4645025" cy="309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7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73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7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73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>
            <p:ph type="body"/>
          </p:nvPr>
        </p:nvSpPr>
        <p:spPr>
          <a:xfrm>
            <a:off x="787400" y="2768600"/>
            <a:ext cx="11430000" cy="43180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Today: Occasional Remote-to-base operation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2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3600"/>
              <a:t>Tomorrow: Remote assets will be combined inside of a single program to enhance operational capabilities.  Remotes may be used in combining, DFing or other applications</a:t>
            </a:r>
            <a:br>
              <a:rPr lang="en-US" altLang="en-US" sz="3600"/>
            </a:br>
            <a:r>
              <a:rPr lang="en-US" altLang="en-US" sz="3600"/>
              <a:t/>
            </a:r>
            <a:br>
              <a:rPr lang="en-US" altLang="en-US" sz="3600"/>
            </a:br>
            <a:endParaRPr lang="en-US" altLang="en-US" sz="3600"/>
          </a:p>
        </p:txBody>
      </p:sp>
      <p:sp>
        <p:nvSpPr>
          <p:cNvPr id="74754" name="Rectangle 2"/>
          <p:cNvSpPr>
            <a:spLocks noChangeArrowheads="1"/>
          </p:cNvSpPr>
          <p:nvPr>
            <p:ph type="title" idx="1"/>
          </p:nvPr>
        </p:nvSpPr>
        <p:spPr>
          <a:xfrm>
            <a:off x="795338" y="252413"/>
            <a:ext cx="11433175" cy="2438400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360" tIns="72360" rIns="72360" bIns="72360"/>
          <a:lstStyle/>
          <a:p>
            <a:pPr marL="0" indent="0">
              <a:lnSpc>
                <a:spcPct val="100000"/>
              </a:lnSpc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6600" b="1"/>
              <a:t>The Future:</a:t>
            </a:r>
            <a:br>
              <a:rPr lang="en-US" altLang="en-US" sz="6600" b="1"/>
            </a:br>
            <a:r>
              <a:rPr lang="en-US" altLang="en-US" sz="3900"/>
              <a:t>Networking</a:t>
            </a:r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8" y="5978525"/>
            <a:ext cx="3730625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74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74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74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74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1"/>
          <a:stretch>
            <a:fillRect/>
          </a:stretch>
        </p:blipFill>
        <p:spPr bwMode="auto">
          <a:xfrm>
            <a:off x="617538" y="954088"/>
            <a:ext cx="11769725" cy="747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b="5081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What is </a:t>
            </a:r>
            <a:r>
              <a:rPr lang="en-US" altLang="en-US" sz="7200" i="1"/>
              <a:t>Software Defined</a:t>
            </a:r>
            <a:r>
              <a:rPr lang="en-US" altLang="en-US" sz="7200"/>
              <a:t>?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7400" y="2768600"/>
            <a:ext cx="11430000" cy="5715000"/>
          </a:xfrm>
          <a:ln/>
        </p:spPr>
        <p:txBody>
          <a:bodyPr/>
          <a:lstStyle/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Modulation using software, changeable			YES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Digital Signal Processing in software				YES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Control Surface Reconfigurable					YES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Can add new feature with new control			YES</a:t>
            </a:r>
          </a:p>
          <a:p>
            <a:pPr marL="444500" indent="-442913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/>
              <a:t>Radio controlled by software						YES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indefinite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5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Yes, yes, but: BENEFIT?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39800" y="2374583"/>
            <a:ext cx="10591800" cy="5715000"/>
          </a:xfrm>
          <a:ln/>
        </p:spPr>
        <p:txBody>
          <a:bodyPr/>
          <a:lstStyle/>
          <a:p>
            <a:pPr marL="444500" indent="-442913" algn="l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What has SDR done for you lately?</a:t>
            </a:r>
          </a:p>
          <a:p>
            <a:pPr marL="887413" lvl="1" indent="-442913" algn="l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New mode?</a:t>
            </a:r>
          </a:p>
          <a:p>
            <a:pPr marL="887413" lvl="1" indent="-442913" algn="l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New feature?</a:t>
            </a:r>
          </a:p>
          <a:p>
            <a:pPr marL="887413" lvl="1" indent="-442913" algn="l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New controls?</a:t>
            </a:r>
          </a:p>
          <a:p>
            <a:pPr marL="887413" lvl="1" indent="-442913" algn="l">
              <a:lnSpc>
                <a:spcPct val="100000"/>
              </a:lnSpc>
              <a:spcBef>
                <a:spcPts val="3600"/>
              </a:spcBef>
              <a:spcAft>
                <a:spcPts val="1425"/>
              </a:spcAft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New capabilities?</a:t>
            </a:r>
          </a:p>
          <a:p>
            <a:pPr marL="444500" indent="-442913" algn="l">
              <a:lnSpc>
                <a:spcPct val="100000"/>
              </a:lnSpc>
              <a:spcBef>
                <a:spcPts val="3600"/>
              </a:spcBef>
              <a:buClr>
                <a:srgbClr val="FFFFFF"/>
              </a:buClr>
              <a:buSzPct val="56000"/>
              <a:buFont typeface="Times New Roman" pitchFamily="16" charset="0"/>
              <a:buBlip>
                <a:blip r:embed="rId3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dirty="0"/>
              <a:t>If not, who cares if it’s called SDR?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386013"/>
            <a:ext cx="5619750" cy="647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8567738" y="4808538"/>
            <a:ext cx="3389312" cy="219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800" b="1">
                <a:solidFill>
                  <a:srgbClr val="FFFFFF"/>
                </a:solidFill>
                <a:latin typeface="Marker Felt" charset="0"/>
              </a:rPr>
              <a:t>I WANT</a:t>
            </a:r>
          </a:p>
          <a:p>
            <a:pPr algn="r">
              <a:lnSpc>
                <a:spcPct val="100000"/>
              </a:lnSpc>
            </a:pPr>
            <a:r>
              <a:rPr lang="en-US" altLang="en-US" sz="4800" b="1">
                <a:solidFill>
                  <a:srgbClr val="FFFFFF"/>
                </a:solidFill>
                <a:latin typeface="Marker Felt" charset="0"/>
              </a:rPr>
              <a:t>SDR </a:t>
            </a:r>
          </a:p>
          <a:p>
            <a:pPr algn="r">
              <a:lnSpc>
                <a:spcPct val="100000"/>
              </a:lnSpc>
            </a:pPr>
            <a:r>
              <a:rPr lang="en-US" altLang="en-US" sz="4800" b="1">
                <a:solidFill>
                  <a:srgbClr val="FFFFFF"/>
                </a:solidFill>
                <a:latin typeface="Marker Felt" charset="0"/>
              </a:rPr>
              <a:t>BENEFITS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indefinite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0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indefinite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5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9" dur="indefinite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0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indefinite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35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787400" y="254000"/>
            <a:ext cx="11430000" cy="24384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  <a:tab pos="10858500" algn="l"/>
              </a:tabLst>
            </a:pPr>
            <a:r>
              <a:rPr lang="en-US" altLang="en-US" sz="7200"/>
              <a:t>RF Tracking Notch Filter™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7" t="63129" r="35895"/>
          <a:stretch>
            <a:fillRect/>
          </a:stretch>
        </p:blipFill>
        <p:spPr bwMode="auto">
          <a:xfrm>
            <a:off x="795338" y="2768600"/>
            <a:ext cx="4308475" cy="265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27177" t="63129" r="3589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538" y="5283200"/>
            <a:ext cx="866457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8" name="Line 4"/>
          <p:cNvSpPr>
            <a:spLocks noChangeShapeType="1"/>
          </p:cNvSpPr>
          <p:nvPr/>
        </p:nvSpPr>
        <p:spPr bwMode="auto">
          <a:xfrm flipV="1">
            <a:off x="3157538" y="3368675"/>
            <a:ext cx="3910012" cy="925513"/>
          </a:xfrm>
          <a:prstGeom prst="line">
            <a:avLst/>
          </a:prstGeom>
          <a:noFill/>
          <a:ln w="50760" cap="flat">
            <a:solidFill>
              <a:srgbClr val="00F900"/>
            </a:solidFill>
            <a:miter lim="800000"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829425" y="3057525"/>
            <a:ext cx="35623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New control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8802688" y="3895725"/>
            <a:ext cx="35560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New display</a:t>
            </a:r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V="1">
            <a:off x="9686925" y="4572000"/>
            <a:ext cx="431800" cy="1200150"/>
          </a:xfrm>
          <a:prstGeom prst="line">
            <a:avLst/>
          </a:prstGeom>
          <a:noFill/>
          <a:ln w="50760" cap="flat">
            <a:solidFill>
              <a:srgbClr val="00F900"/>
            </a:solidFill>
            <a:miter lim="800000"/>
            <a:headEnd type="stealth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855663" y="6242050"/>
            <a:ext cx="2667000" cy="1281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600" cap="flat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>
            <a:lvl1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New DSP</a:t>
            </a:r>
          </a:p>
          <a:p>
            <a:pPr algn="r">
              <a:lnSpc>
                <a:spcPct val="100000"/>
              </a:lnSpc>
            </a:pPr>
            <a:r>
              <a:rPr lang="en-US" altLang="en-US" sz="4200" b="1">
                <a:solidFill>
                  <a:srgbClr val="FFFFFF"/>
                </a:solidFill>
                <a:latin typeface="Helvetica Neue Light" charset="0"/>
              </a:rPr>
              <a:t>(inside)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indefinite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indefinite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6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9" dur="indefinite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indefinite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2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9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</TotalTime>
  <Words>1114</Words>
  <Application>Microsoft Office PowerPoint</Application>
  <PresentationFormat>Custom</PresentationFormat>
  <Paragraphs>337</Paragraphs>
  <Slides>67</Slides>
  <Notes>56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67</vt:i4>
      </vt:variant>
    </vt:vector>
  </HeadingPairs>
  <TitlesOfParts>
    <vt:vector size="80" baseType="lpstr">
      <vt:lpstr>Times New Roman</vt:lpstr>
      <vt:lpstr>Helvetica Neue Light</vt:lpstr>
      <vt:lpstr>Arial</vt:lpstr>
      <vt:lpstr>Microsoft YaHei</vt:lpstr>
      <vt:lpstr>Lucida Sans Unicode</vt:lpstr>
      <vt:lpstr>StarSymbol</vt:lpstr>
      <vt:lpstr>Marker Felt</vt:lpstr>
      <vt:lpstr>Office Theme</vt:lpstr>
      <vt:lpstr>Office Theme</vt:lpstr>
      <vt:lpstr>Office Theme</vt:lpstr>
      <vt:lpstr>Office Theme</vt:lpstr>
      <vt:lpstr>Office Theme</vt:lpstr>
      <vt:lpstr>Office Theme</vt:lpstr>
      <vt:lpstr>PowerPoint Presentation</vt:lpstr>
      <vt:lpstr>PowerPoint Presentation</vt:lpstr>
      <vt:lpstr>SDR Advances Agenda</vt:lpstr>
      <vt:lpstr>Is this radio an SDR?</vt:lpstr>
      <vt:lpstr>Is this radio an SDR?</vt:lpstr>
      <vt:lpstr>Is this radio an SDR?</vt:lpstr>
      <vt:lpstr>What is Software Defined?</vt:lpstr>
      <vt:lpstr>Yes, yes, but: BENEFIT?</vt:lpstr>
      <vt:lpstr>RF Tracking Notch Filter™</vt:lpstr>
      <vt:lpstr>Radio RF/IF Architectures </vt:lpstr>
      <vt:lpstr>Multi-Conversion</vt:lpstr>
      <vt:lpstr>Direct Conversion</vt:lpstr>
      <vt:lpstr>PowerPoint Presentation</vt:lpstr>
      <vt:lpstr>Direct Sampling</vt:lpstr>
      <vt:lpstr>Direct Sampling Benefits</vt:lpstr>
      <vt:lpstr>PowerPoint Presentation</vt:lpstr>
      <vt:lpstr>Design Options: #1: ADC and a hose</vt:lpstr>
      <vt:lpstr>ADC and a hose: CDRX-3200</vt:lpstr>
      <vt:lpstr>ADC and a hose: LBRX-24</vt:lpstr>
      <vt:lpstr>Design Options: #2: ADC + FPGA + DSP/uP </vt:lpstr>
      <vt:lpstr>IN or OUT of the box?</vt:lpstr>
      <vt:lpstr>IN or OUT of the box?</vt:lpstr>
      <vt:lpstr>Direct Sampling Radios</vt:lpstr>
      <vt:lpstr>Direct Sampling Radios</vt:lpstr>
      <vt:lpstr>Integrating the Baseband Processor Key Benefits</vt:lpstr>
      <vt:lpstr>Spectrum Display BW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Networking</vt:lpstr>
      <vt:lpstr>What is a contact?</vt:lpstr>
      <vt:lpstr>What is a contact?</vt:lpstr>
      <vt:lpstr>What is a contact?</vt:lpstr>
      <vt:lpstr>What is a contact?</vt:lpstr>
      <vt:lpstr>Does your radio need THIS?</vt:lpstr>
      <vt:lpstr>Does your radio run HERE?</vt:lpstr>
      <vt:lpstr>T/F: Rare DX is convenient Where’s your operating position?</vt:lpstr>
      <vt:lpstr>Adaptive Predistortion</vt:lpstr>
      <vt:lpstr>Predistortion Before</vt:lpstr>
      <vt:lpstr>Predistortion After</vt:lpstr>
      <vt:lpstr>Phase Noise</vt:lpstr>
      <vt:lpstr>Low Phase Noise Field Day</vt:lpstr>
      <vt:lpstr>Low Phase Noise Field Day</vt:lpstr>
      <vt:lpstr>Speech Processor (CESSB)</vt:lpstr>
      <vt:lpstr>Speech Processor Power</vt:lpstr>
      <vt:lpstr>Many data streams at once</vt:lpstr>
      <vt:lpstr>Multi-mode Waterfall</vt:lpstr>
      <vt:lpstr>Waterfall plus Bandscope</vt:lpstr>
      <vt:lpstr>CW Skimmer x4</vt:lpstr>
      <vt:lpstr>Digital Modes</vt:lpstr>
      <vt:lpstr>More Functional Displays</vt:lpstr>
      <vt:lpstr>WSPR times 4!</vt:lpstr>
      <vt:lpstr>EasyPAL</vt:lpstr>
      <vt:lpstr>TX6G: A Picture is worth 1,000 words</vt:lpstr>
      <vt:lpstr>The Future: Decoding</vt:lpstr>
      <vt:lpstr>The Future: Decoding</vt:lpstr>
      <vt:lpstr>The Future: Remote</vt:lpstr>
      <vt:lpstr>The Future: Integration</vt:lpstr>
      <vt:lpstr>The Future: Signal Classification</vt:lpstr>
      <vt:lpstr>The Future: Steering and MIMO</vt:lpstr>
      <vt:lpstr>The Future: Visualization</vt:lpstr>
      <vt:lpstr>The Future: Noise Reduction</vt:lpstr>
      <vt:lpstr>The Future: Networking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</dc:creator>
  <cp:lastModifiedBy>paul</cp:lastModifiedBy>
  <cp:revision>6</cp:revision>
  <cp:lastPrinted>1601-01-01T00:00:00Z</cp:lastPrinted>
  <dcterms:created xsi:type="dcterms:W3CDTF">1601-01-01T00:00:00Z</dcterms:created>
  <dcterms:modified xsi:type="dcterms:W3CDTF">2015-03-30T00:17:03Z</dcterms:modified>
</cp:coreProperties>
</file>