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5" r:id="rId12"/>
    <p:sldId id="267" r:id="rId13"/>
    <p:sldId id="266" r:id="rId14"/>
    <p:sldId id="306" r:id="rId15"/>
    <p:sldId id="304" r:id="rId16"/>
    <p:sldId id="305" r:id="rId17"/>
    <p:sldId id="307" r:id="rId18"/>
    <p:sldId id="269" r:id="rId19"/>
    <p:sldId id="281" r:id="rId20"/>
    <p:sldId id="271" r:id="rId21"/>
    <p:sldId id="276" r:id="rId22"/>
    <p:sldId id="296" r:id="rId23"/>
    <p:sldId id="278" r:id="rId24"/>
    <p:sldId id="288" r:id="rId25"/>
    <p:sldId id="297" r:id="rId26"/>
    <p:sldId id="272" r:id="rId27"/>
    <p:sldId id="298" r:id="rId28"/>
    <p:sldId id="277" r:id="rId29"/>
    <p:sldId id="290" r:id="rId30"/>
    <p:sldId id="299" r:id="rId31"/>
    <p:sldId id="287" r:id="rId32"/>
    <p:sldId id="279" r:id="rId33"/>
    <p:sldId id="280" r:id="rId34"/>
    <p:sldId id="291" r:id="rId35"/>
    <p:sldId id="292" r:id="rId36"/>
    <p:sldId id="293" r:id="rId37"/>
    <p:sldId id="309" r:id="rId38"/>
    <p:sldId id="273" r:id="rId39"/>
    <p:sldId id="274" r:id="rId40"/>
    <p:sldId id="275" r:id="rId41"/>
    <p:sldId id="282" r:id="rId42"/>
    <p:sldId id="283" r:id="rId43"/>
    <p:sldId id="285" r:id="rId44"/>
    <p:sldId id="300" r:id="rId45"/>
    <p:sldId id="301" r:id="rId46"/>
    <p:sldId id="302" r:id="rId47"/>
    <p:sldId id="310" r:id="rId48"/>
    <p:sldId id="311" r:id="rId49"/>
    <p:sldId id="284" r:id="rId50"/>
    <p:sldId id="289" r:id="rId51"/>
    <p:sldId id="286" r:id="rId52"/>
    <p:sldId id="308" r:id="rId53"/>
    <p:sldId id="294" r:id="rId54"/>
    <p:sldId id="303" r:id="rId55"/>
    <p:sldId id="2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38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IMD in Transmitter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WA1MBA</a:t>
            </a:r>
          </a:p>
          <a:p>
            <a:r>
              <a:rPr lang="en-US" dirty="0" smtClean="0"/>
              <a:t>Tom Williams</a:t>
            </a:r>
          </a:p>
          <a:p>
            <a:r>
              <a:rPr lang="en-US" dirty="0" smtClean="0"/>
              <a:t>2024 NEWS VHF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Mixers are </a:t>
            </a:r>
            <a:br>
              <a:rPr lang="en-US" dirty="0" smtClean="0"/>
            </a:br>
            <a:r>
              <a:rPr lang="en-US" sz="3100" dirty="0" smtClean="0"/>
              <a:t>Nonlinear Devices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the best of which are high speed switches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Designed and Intended Mixers</a:t>
            </a:r>
          </a:p>
          <a:p>
            <a:r>
              <a:rPr lang="en-US" dirty="0" smtClean="0"/>
              <a:t>Nonlinearities in / from</a:t>
            </a:r>
          </a:p>
          <a:p>
            <a:pPr lvl="1"/>
            <a:r>
              <a:rPr lang="en-US" dirty="0" smtClean="0"/>
              <a:t>Diodes including</a:t>
            </a:r>
          </a:p>
          <a:p>
            <a:pPr lvl="2"/>
            <a:r>
              <a:rPr lang="en-US" dirty="0" smtClean="0"/>
              <a:t>Packaged Diodes</a:t>
            </a:r>
          </a:p>
          <a:p>
            <a:pPr lvl="2"/>
            <a:r>
              <a:rPr lang="en-US" dirty="0" smtClean="0"/>
              <a:t>Corroded connections </a:t>
            </a:r>
          </a:p>
          <a:p>
            <a:pPr lvl="1"/>
            <a:r>
              <a:rPr lang="en-US" dirty="0" smtClean="0"/>
              <a:t>Transistors</a:t>
            </a:r>
          </a:p>
          <a:p>
            <a:pPr lvl="2"/>
            <a:r>
              <a:rPr lang="en-US" dirty="0" smtClean="0"/>
              <a:t>Bipolar</a:t>
            </a:r>
          </a:p>
          <a:p>
            <a:pPr lvl="2"/>
            <a:r>
              <a:rPr lang="en-US" dirty="0" smtClean="0"/>
              <a:t>FET (MSEFET, LDMOS,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Ferrous material in the RF path</a:t>
            </a:r>
          </a:p>
          <a:p>
            <a:r>
              <a:rPr lang="en-US" dirty="0" smtClean="0"/>
              <a:t>Switches (if switched at an LO frequency)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 Modulation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distortion caused by the MIXING of frequencies which are </a:t>
            </a:r>
            <a:r>
              <a:rPr lang="en-US" u="sng" dirty="0" smtClean="0"/>
              <a:t>not intended to be mixed</a:t>
            </a:r>
          </a:p>
        </p:txBody>
      </p:sp>
      <p:pic>
        <p:nvPicPr>
          <p:cNvPr id="2050" name="Picture 2" descr="C:\Users\Tom\Dropbox\Ham on Dropbox\IMD\Plots\2W Dum -19.0 Peak -25r16 IM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3962400" cy="32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\Dropbox\Ham on Dropbox\IMD\Plots\6700 at 28M with good load minus 66 dbc WRPIN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971800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 Modulation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Lower, more negative numbers are better, expressed as -</a:t>
            </a:r>
            <a:r>
              <a:rPr lang="en-US" dirty="0" err="1" smtClean="0"/>
              <a:t>XXdBc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2819400"/>
            <a:ext cx="7620000" cy="3257549"/>
            <a:chOff x="762000" y="2819400"/>
            <a:chExt cx="7620000" cy="3257549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2819400"/>
              <a:ext cx="7620000" cy="3257549"/>
              <a:chOff x="762000" y="2819400"/>
              <a:chExt cx="7620000" cy="3257549"/>
            </a:xfrm>
          </p:grpSpPr>
          <p:pic>
            <p:nvPicPr>
              <p:cNvPr id="2050" name="Picture 2" descr="C:\Users\Tom\Dropbox\Ham on Dropbox\IMD\Plots\2W Dum -19.0 Peak -25r16 IMD.bm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819400"/>
                <a:ext cx="3962400" cy="3257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 descr="C:\Users\Tom\Dropbox\Ham on Dropbox\IMD\Plots\6700 at 28M with good load minus 66 dbc WRPINV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62000" y="2971800"/>
                <a:ext cx="3581400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3048000" y="4038600"/>
              <a:ext cx="886781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-80 dBc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3505200"/>
              <a:ext cx="886781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-20 dBc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 flipV="1">
              <a:off x="2667001" y="3429000"/>
              <a:ext cx="824390" cy="609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2"/>
            </p:cNvCxnSpPr>
            <p:nvPr/>
          </p:nvCxnSpPr>
          <p:spPr>
            <a:xfrm flipH="1">
              <a:off x="2971801" y="4407932"/>
              <a:ext cx="519590" cy="7736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1"/>
            </p:cNvCxnSpPr>
            <p:nvPr/>
          </p:nvCxnSpPr>
          <p:spPr>
            <a:xfrm flipH="1" flipV="1">
              <a:off x="6705600" y="3657600"/>
              <a:ext cx="533400" cy="322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</p:cNvCxnSpPr>
            <p:nvPr/>
          </p:nvCxnSpPr>
          <p:spPr>
            <a:xfrm flipH="1">
              <a:off x="7086600" y="3689866"/>
              <a:ext cx="152400" cy="5773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133600" y="5867400"/>
            <a:ext cx="769763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0" y="5791200"/>
            <a:ext cx="97494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 Modulation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distortion caused by the MIXING of frequencies which are not intended to be mixed</a:t>
            </a:r>
          </a:p>
          <a:p>
            <a:r>
              <a:rPr lang="en-US" dirty="0" smtClean="0"/>
              <a:t>Every mixer will mix every signal and create what we call IMD </a:t>
            </a:r>
            <a:r>
              <a:rPr lang="en-US" u="sng" dirty="0" smtClean="0"/>
              <a:t>Which are products we don’t want</a:t>
            </a:r>
          </a:p>
          <a:p>
            <a:r>
              <a:rPr lang="en-US" dirty="0" smtClean="0"/>
              <a:t>Reduction of unwanted mixing products is the same as reduction of IMD   -   BUT</a:t>
            </a:r>
          </a:p>
          <a:p>
            <a:pPr lvl="1"/>
            <a:r>
              <a:rPr lang="en-US" dirty="0" smtClean="0"/>
              <a:t>The difficult products are those in and around the transmitted signal, and cannot be filtered</a:t>
            </a:r>
          </a:p>
          <a:p>
            <a:pPr lvl="1"/>
            <a:r>
              <a:rPr lang="en-US" dirty="0" smtClean="0"/>
              <a:t>So the only way to reduce them is to prevent or reduce their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Hold on – mixing those two 222 MHz frequencies will make products way up at 444 MHz and down near DC – What gives?</a:t>
            </a:r>
            <a:endParaRPr lang="en-US" sz="3200" dirty="0"/>
          </a:p>
        </p:txBody>
      </p:sp>
      <p:pic>
        <p:nvPicPr>
          <p:cNvPr id="4" name="Picture 2" descr="C:\Users\Tom\Dropbox\Ham on Dropbox\IMD\Plots\2W Dum -19.0 Peak -25r16 IM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573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118012" y="2209800"/>
            <a:ext cx="998991" cy="490063"/>
            <a:chOff x="4118012" y="2329337"/>
            <a:chExt cx="998991" cy="4900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267200" y="2819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18012" y="2329337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1,300 Hz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0" y="3088162"/>
            <a:ext cx="998991" cy="490063"/>
            <a:chOff x="4118012" y="2329337"/>
            <a:chExt cx="998991" cy="49006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267200" y="2819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18012" y="2329337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1,300 Hz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027796"/>
            <a:ext cx="998991" cy="490063"/>
            <a:chOff x="4118012" y="2329337"/>
            <a:chExt cx="998991" cy="4900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267200" y="2819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18012" y="2329337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1,300 Hz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3553619"/>
            <a:ext cx="998991" cy="490063"/>
            <a:chOff x="4118012" y="2329337"/>
            <a:chExt cx="998991" cy="49006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267200" y="2819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18012" y="2329337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1,300 Hz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5781" y="3550522"/>
            <a:ext cx="998991" cy="490063"/>
            <a:chOff x="4118012" y="2329337"/>
            <a:chExt cx="998991" cy="490063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67200" y="28194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118012" y="2329337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1,300 Hz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64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 Billy, this is your exam for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Arithmetic. What Mixing Products are in the Passband?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1447800"/>
            <a:ext cx="594360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really Much Simpler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Mixers generate not only LO + IF and LO – IF (generally what we want) but also </a:t>
            </a:r>
            <a:r>
              <a:rPr lang="en-US" dirty="0" smtClean="0"/>
              <a:t>2xLO+IF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2xLO </a:t>
            </a:r>
            <a:r>
              <a:rPr lang="en-US" dirty="0"/>
              <a:t>– IF, 2xLO + 2xIF, 2xLO-2xIF, and so 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Given a 700 Hz and a 2000 Hz tone USB at 222.100 MHz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of </a:t>
            </a:r>
            <a:r>
              <a:rPr lang="en-US" dirty="0" smtClean="0"/>
              <a:t>the products </a:t>
            </a:r>
            <a:r>
              <a:rPr lang="en-US" dirty="0"/>
              <a:t>is (2xLO+2xIF</a:t>
            </a:r>
            <a:r>
              <a:rPr lang="en-US" baseline="-25000" dirty="0"/>
              <a:t>2</a:t>
            </a:r>
            <a:r>
              <a:rPr lang="en-US" dirty="0"/>
              <a:t>) - (LO+F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(2xLO+2xIF</a:t>
            </a:r>
            <a:r>
              <a:rPr lang="en-US" baseline="-25000" dirty="0" smtClean="0"/>
              <a:t>2</a:t>
            </a:r>
            <a:r>
              <a:rPr lang="en-US" dirty="0"/>
              <a:t>) is 2x194 =388 + 56.2040 = 444.2040 </a:t>
            </a:r>
            <a:r>
              <a:rPr lang="en-US" dirty="0" smtClean="0"/>
              <a:t>MHz</a:t>
            </a:r>
          </a:p>
          <a:p>
            <a:pPr lvl="2"/>
            <a:r>
              <a:rPr lang="en-US" dirty="0"/>
              <a:t>(LO+F</a:t>
            </a:r>
            <a:r>
              <a:rPr lang="en-US" baseline="-25000" dirty="0"/>
              <a:t>1</a:t>
            </a:r>
            <a:r>
              <a:rPr lang="en-US" dirty="0"/>
              <a:t>) = 194 + 28.1007 = 222.1007 </a:t>
            </a:r>
            <a:r>
              <a:rPr lang="en-US" dirty="0" smtClean="0"/>
              <a:t>MHz</a:t>
            </a:r>
          </a:p>
          <a:p>
            <a:pPr lvl="2"/>
            <a:r>
              <a:rPr lang="en-US" dirty="0" smtClean="0"/>
              <a:t>The product is </a:t>
            </a:r>
            <a:r>
              <a:rPr lang="en-US" dirty="0"/>
              <a:t>444.2040 – 222.1007 = </a:t>
            </a:r>
            <a:r>
              <a:rPr lang="en-US" u="sng" dirty="0" smtClean="0"/>
              <a:t>222.1033</a:t>
            </a:r>
          </a:p>
          <a:p>
            <a:pPr lvl="2"/>
            <a:r>
              <a:rPr lang="en-US" u="sng" dirty="0" smtClean="0"/>
              <a:t>222.1033 is 1300 Hz above the IF</a:t>
            </a:r>
            <a:r>
              <a:rPr lang="en-US" u="sng" baseline="-25000" dirty="0" smtClean="0"/>
              <a:t>2 </a:t>
            </a:r>
            <a:r>
              <a:rPr lang="en-US" dirty="0" smtClean="0"/>
              <a:t>signal at 222.1020</a:t>
            </a:r>
          </a:p>
          <a:p>
            <a:pPr lvl="2"/>
            <a:r>
              <a:rPr lang="en-US" u="sng" dirty="0" smtClean="0"/>
              <a:t> Similar arithmetic generates all the IMD tones at 1300 Hz spacing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SPOILER ALERT – NO MOREMATH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4"/>
          <a:stretch/>
        </p:blipFill>
        <p:spPr>
          <a:xfrm>
            <a:off x="2438400" y="16764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(bad) VHF Transmitter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Amps, Mixer, LO, Gain, Filters, Amplifier</a:t>
            </a:r>
          </a:p>
          <a:p>
            <a:r>
              <a:rPr lang="en-US" dirty="0" smtClean="0"/>
              <a:t>WA1MBA PRESENT STATION</a:t>
            </a:r>
          </a:p>
          <a:p>
            <a:r>
              <a:rPr lang="en-US" dirty="0" smtClean="0"/>
              <a:t>FLEX Transceiver, Old DEMI Transverter, Mirage AMP</a:t>
            </a:r>
          </a:p>
          <a:p>
            <a:r>
              <a:rPr lang="en-US" dirty="0" smtClean="0"/>
              <a:t>-12 </a:t>
            </a:r>
            <a:r>
              <a:rPr lang="en-US" dirty="0" err="1" smtClean="0"/>
              <a:t>dBc</a:t>
            </a:r>
            <a:r>
              <a:rPr lang="en-US" dirty="0" smtClean="0"/>
              <a:t> SSB is bad, and that is running at ½ power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8095" y="33528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Transceiver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3528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Transverter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33528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33528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Filters,</a:t>
            </a:r>
          </a:p>
          <a:p>
            <a:pPr algn="ctr"/>
            <a:r>
              <a:rPr lang="en-US" dirty="0" smtClean="0"/>
              <a:t>Coax, 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74630"/>
            <a:ext cx="1552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 MHz</a:t>
            </a:r>
          </a:p>
          <a:p>
            <a:pPr algn="ctr"/>
            <a:r>
              <a:rPr lang="en-US" dirty="0" smtClean="0"/>
              <a:t>+0dBm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milliwatt</a:t>
            </a:r>
            <a:endParaRPr lang="en-US" dirty="0" smtClean="0"/>
          </a:p>
          <a:p>
            <a:pPr algn="ctr"/>
            <a:r>
              <a:rPr lang="en-US" dirty="0" smtClean="0"/>
              <a:t>IMD almost</a:t>
            </a:r>
          </a:p>
          <a:p>
            <a:pPr algn="ctr"/>
            <a:r>
              <a:rPr lang="en-US" dirty="0" smtClean="0"/>
              <a:t>Unmeasurable</a:t>
            </a:r>
          </a:p>
          <a:p>
            <a:pPr algn="ctr"/>
            <a:r>
              <a:rPr lang="en-US" dirty="0" smtClean="0"/>
              <a:t>-80dBc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522095" y="3771900"/>
            <a:ext cx="37350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4419600" y="37719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37719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8974" y="4374630"/>
            <a:ext cx="11865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222 MHz</a:t>
            </a:r>
          </a:p>
          <a:p>
            <a:pPr algn="ctr"/>
            <a:r>
              <a:rPr lang="en-US" dirty="0" smtClean="0"/>
              <a:t>+40dBm</a:t>
            </a:r>
          </a:p>
          <a:p>
            <a:pPr algn="ctr"/>
            <a:r>
              <a:rPr lang="en-US" dirty="0" smtClean="0"/>
              <a:t>10 Watts</a:t>
            </a:r>
          </a:p>
          <a:p>
            <a:pPr algn="ctr"/>
            <a:r>
              <a:rPr lang="en-US" dirty="0" smtClean="0"/>
              <a:t>IMD</a:t>
            </a:r>
          </a:p>
          <a:p>
            <a:pPr algn="ctr"/>
            <a:r>
              <a:rPr lang="en-US" dirty="0" smtClean="0"/>
              <a:t>-14.5</a:t>
            </a:r>
          </a:p>
          <a:p>
            <a:pPr algn="ctr"/>
            <a:r>
              <a:rPr lang="en-US" dirty="0" smtClean="0"/>
              <a:t>Capable of</a:t>
            </a:r>
          </a:p>
          <a:p>
            <a:pPr algn="ctr"/>
            <a:r>
              <a:rPr lang="en-US" dirty="0" smtClean="0"/>
              <a:t>20 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46487" y="4374630"/>
            <a:ext cx="13372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222 MHz</a:t>
            </a:r>
          </a:p>
          <a:p>
            <a:pPr algn="ctr"/>
            <a:r>
              <a:rPr lang="en-US" dirty="0" smtClean="0"/>
              <a:t>+47dBm</a:t>
            </a:r>
          </a:p>
          <a:p>
            <a:pPr algn="ctr"/>
            <a:r>
              <a:rPr lang="en-US" dirty="0" smtClean="0"/>
              <a:t>50 Watts</a:t>
            </a:r>
          </a:p>
          <a:p>
            <a:pPr algn="ctr"/>
            <a:r>
              <a:rPr lang="en-US" dirty="0" smtClean="0"/>
              <a:t>IMD -12 </a:t>
            </a:r>
            <a:r>
              <a:rPr lang="en-US" dirty="0" err="1" smtClean="0"/>
              <a:t>dBc</a:t>
            </a:r>
            <a:endParaRPr lang="en-US" dirty="0" smtClean="0"/>
          </a:p>
          <a:p>
            <a:pPr algn="ctr"/>
            <a:r>
              <a:rPr lang="en-US" dirty="0" smtClean="0"/>
              <a:t>Mr. Splatter</a:t>
            </a:r>
          </a:p>
          <a:p>
            <a:pPr algn="ctr"/>
            <a:r>
              <a:rPr lang="en-US" dirty="0" smtClean="0"/>
              <a:t>Capable of</a:t>
            </a:r>
          </a:p>
          <a:p>
            <a:pPr algn="ctr"/>
            <a:r>
              <a:rPr lang="en-US" dirty="0" smtClean="0"/>
              <a:t>100W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5443" y="4374630"/>
            <a:ext cx="1377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Frequency</a:t>
            </a:r>
          </a:p>
          <a:p>
            <a:pPr algn="ctr"/>
            <a:r>
              <a:rPr lang="en-US" dirty="0" smtClean="0"/>
              <a:t>Power dBm</a:t>
            </a:r>
          </a:p>
          <a:p>
            <a:pPr algn="ctr"/>
            <a:r>
              <a:rPr lang="en-US" dirty="0" smtClean="0"/>
              <a:t>Power Watts</a:t>
            </a:r>
          </a:p>
          <a:p>
            <a:pPr algn="ctr"/>
            <a:r>
              <a:rPr lang="en-US" dirty="0" smtClean="0"/>
              <a:t>IMD </a:t>
            </a:r>
            <a:r>
              <a:rPr lang="en-US" dirty="0" err="1" smtClean="0"/>
              <a:t>dBc</a:t>
            </a:r>
            <a:endParaRPr lang="en-US" dirty="0" smtClean="0"/>
          </a:p>
          <a:p>
            <a:pPr algn="ctr"/>
            <a:r>
              <a:rPr lang="en-US" dirty="0" smtClean="0"/>
              <a:t>Can it be</a:t>
            </a:r>
            <a:br>
              <a:rPr lang="en-US" dirty="0" smtClean="0"/>
            </a:br>
            <a:r>
              <a:rPr lang="en-US" dirty="0" smtClean="0"/>
              <a:t>worse?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Things to Reduce 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Properly Terminate Mixers (ALL MIXERS)</a:t>
            </a:r>
          </a:p>
          <a:p>
            <a:r>
              <a:rPr lang="en-US" dirty="0" smtClean="0"/>
              <a:t>Operate all devices, especially including Power Amplifiers in their Most Linear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</p:spTree>
    <p:extLst>
      <p:ext uri="{BB962C8B-B14F-4D97-AF65-F5344CB8AC3E}">
        <p14:creationId xmlns:p14="http://schemas.microsoft.com/office/powerpoint/2010/main" val="589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reduce unwanted mixer products properly terminate IF and RF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Minicircuits makes a few such filters for some IF frequency ranges, including 28 MHz</a:t>
            </a:r>
          </a:p>
          <a:p>
            <a:r>
              <a:rPr lang="en-US" dirty="0" smtClean="0"/>
              <a:t>Had to make my own for the RF port 222 MHz</a:t>
            </a:r>
          </a:p>
          <a:p>
            <a:r>
              <a:rPr lang="en-US" dirty="0" smtClean="0"/>
              <a:t>I am not a great RF Filter Designer, so took a simple filter approach </a:t>
            </a:r>
          </a:p>
        </p:txBody>
      </p:sp>
    </p:spTree>
    <p:extLst>
      <p:ext uri="{BB962C8B-B14F-4D97-AF65-F5344CB8AC3E}">
        <p14:creationId xmlns:p14="http://schemas.microsoft.com/office/powerpoint/2010/main" val="19288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Constant Impedance Filter A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600200" y="2133600"/>
            <a:ext cx="4343400" cy="3657600"/>
            <a:chOff x="1600200" y="2133600"/>
            <a:chExt cx="4343400" cy="3657600"/>
          </a:xfrm>
        </p:grpSpPr>
        <p:grpSp>
          <p:nvGrpSpPr>
            <p:cNvPr id="5" name="Group 4"/>
            <p:cNvGrpSpPr/>
            <p:nvPr/>
          </p:nvGrpSpPr>
          <p:grpSpPr>
            <a:xfrm>
              <a:off x="3276600" y="3276600"/>
              <a:ext cx="457200" cy="1137227"/>
              <a:chOff x="3276600" y="1600200"/>
              <a:chExt cx="838200" cy="2501900"/>
            </a:xfrm>
          </p:grpSpPr>
          <p:sp>
            <p:nvSpPr>
              <p:cNvPr id="6" name="Arc 5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 6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6200000">
              <a:off x="3083215" y="1945986"/>
              <a:ext cx="457200" cy="1137227"/>
              <a:chOff x="3276600" y="1600200"/>
              <a:chExt cx="838200" cy="2501900"/>
            </a:xfrm>
          </p:grpSpPr>
          <p:sp>
            <p:nvSpPr>
              <p:cNvPr id="10" name="Arc 9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>
              <a:endCxn id="10" idx="0"/>
            </p:cNvCxnSpPr>
            <p:nvPr/>
          </p:nvCxnSpPr>
          <p:spPr>
            <a:xfrm>
              <a:off x="1981200" y="2514601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86200" y="2514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43200" y="3276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4419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3000" y="25146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648200" y="2133600"/>
              <a:ext cx="304800" cy="762000"/>
              <a:chOff x="4648200" y="2133600"/>
              <a:chExt cx="304800" cy="7620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5400000">
              <a:off x="2351314" y="4963886"/>
              <a:ext cx="783771" cy="304800"/>
              <a:chOff x="5257800" y="3505200"/>
              <a:chExt cx="1371600" cy="5334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4102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0960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5791200" y="3505200"/>
                <a:ext cx="3048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257800" y="35052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477000" y="37338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 rot="5400000">
              <a:off x="2590800" y="3429000"/>
              <a:ext cx="304800" cy="762000"/>
              <a:chOff x="4648200" y="2133600"/>
              <a:chExt cx="304800" cy="7620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2743200" y="3276600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743200" y="396240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743200" y="2514600"/>
              <a:ext cx="0" cy="758538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743200" y="44196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362200" y="5715000"/>
              <a:ext cx="7620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43200" y="54864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600200" y="2362200"/>
              <a:ext cx="762000" cy="685800"/>
              <a:chOff x="1600200" y="2362200"/>
              <a:chExt cx="762000" cy="6858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endCxn id="48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5181600" y="2362200"/>
              <a:ext cx="762000" cy="685800"/>
              <a:chOff x="1600200" y="2362200"/>
              <a:chExt cx="762000" cy="6858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>
                <a:endCxn id="52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31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2696584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85" y="2305050"/>
            <a:ext cx="273961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Filter 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2133600"/>
            <a:ext cx="2971800" cy="2502568"/>
            <a:chOff x="1600200" y="2133600"/>
            <a:chExt cx="4343400" cy="3657600"/>
          </a:xfrm>
        </p:grpSpPr>
        <p:grpSp>
          <p:nvGrpSpPr>
            <p:cNvPr id="5" name="Group 4"/>
            <p:cNvGrpSpPr/>
            <p:nvPr/>
          </p:nvGrpSpPr>
          <p:grpSpPr>
            <a:xfrm>
              <a:off x="3276600" y="3276600"/>
              <a:ext cx="457200" cy="1137227"/>
              <a:chOff x="3276600" y="1600200"/>
              <a:chExt cx="838200" cy="250190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3083215" y="1945986"/>
              <a:ext cx="457200" cy="1137227"/>
              <a:chOff x="3276600" y="1600200"/>
              <a:chExt cx="838200" cy="2501900"/>
            </a:xfrm>
          </p:grpSpPr>
          <p:sp>
            <p:nvSpPr>
              <p:cNvPr id="38" name="Arc 37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6"/>
            <p:cNvCxnSpPr>
              <a:endCxn id="38" idx="0"/>
            </p:cNvCxnSpPr>
            <p:nvPr/>
          </p:nvCxnSpPr>
          <p:spPr>
            <a:xfrm>
              <a:off x="1981200" y="2514601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514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3276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3200" y="4419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53000" y="25146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648200" y="2133600"/>
              <a:ext cx="304800" cy="762000"/>
              <a:chOff x="4648200" y="2133600"/>
              <a:chExt cx="304800" cy="762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5400000">
              <a:off x="2351314" y="4963886"/>
              <a:ext cx="783771" cy="304800"/>
              <a:chOff x="5257800" y="3505200"/>
              <a:chExt cx="1371600" cy="5334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4102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960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791200" y="3505200"/>
                <a:ext cx="3048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257800" y="35052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477000" y="37338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5400000">
              <a:off x="2590800" y="3429000"/>
              <a:ext cx="304800" cy="762000"/>
              <a:chOff x="4648200" y="2133600"/>
              <a:chExt cx="304800" cy="762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2743200" y="3276600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96240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43200" y="2514600"/>
              <a:ext cx="0" cy="758538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43200" y="44196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362200" y="5715000"/>
              <a:ext cx="7620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743200" y="54864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600200" y="2362200"/>
              <a:ext cx="762000" cy="685800"/>
              <a:chOff x="1600200" y="2362200"/>
              <a:chExt cx="762000" cy="6858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endCxn id="26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181600" y="2362200"/>
              <a:ext cx="762000" cy="685800"/>
              <a:chOff x="1600200" y="2362200"/>
              <a:chExt cx="762000" cy="6858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endCxn id="23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4038600" y="2133600"/>
            <a:ext cx="2971800" cy="2502568"/>
            <a:chOff x="1600200" y="2133600"/>
            <a:chExt cx="4343400" cy="3657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276600" y="3276600"/>
              <a:ext cx="457200" cy="1137227"/>
              <a:chOff x="3276600" y="1600200"/>
              <a:chExt cx="838200" cy="2501900"/>
            </a:xfrm>
          </p:grpSpPr>
          <p:sp>
            <p:nvSpPr>
              <p:cNvPr id="81" name="Arc 80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3083215" y="1945986"/>
              <a:ext cx="457200" cy="1137227"/>
              <a:chOff x="3276600" y="1600200"/>
              <a:chExt cx="838200" cy="2501900"/>
            </a:xfrm>
          </p:grpSpPr>
          <p:sp>
            <p:nvSpPr>
              <p:cNvPr id="78" name="Arc 77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Arc 78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endCxn id="78" idx="0"/>
            </p:cNvCxnSpPr>
            <p:nvPr/>
          </p:nvCxnSpPr>
          <p:spPr>
            <a:xfrm>
              <a:off x="1981200" y="2514601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86200" y="2514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43200" y="3276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743200" y="4419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53000" y="25146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4648200" y="2133600"/>
              <a:ext cx="304800" cy="762000"/>
              <a:chOff x="4648200" y="2133600"/>
              <a:chExt cx="304800" cy="7620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 rot="5400000">
              <a:off x="2351314" y="4963886"/>
              <a:ext cx="783771" cy="304800"/>
              <a:chOff x="5257800" y="3505200"/>
              <a:chExt cx="1371600" cy="5334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54102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960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5791200" y="3505200"/>
                <a:ext cx="3048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5257800" y="35052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6477000" y="37338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5400000">
              <a:off x="2590800" y="3429000"/>
              <a:ext cx="304800" cy="762000"/>
              <a:chOff x="4648200" y="2133600"/>
              <a:chExt cx="304800" cy="762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2743200" y="3276600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43200" y="396240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743200" y="2514600"/>
              <a:ext cx="0" cy="758538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743200" y="44196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2362200" y="5715000"/>
              <a:ext cx="7620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743200" y="54864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600200" y="2362200"/>
              <a:ext cx="762000" cy="685800"/>
              <a:chOff x="1600200" y="2362200"/>
              <a:chExt cx="762000" cy="6858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>
                <a:endCxn id="66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181600" y="2362200"/>
              <a:ext cx="762000" cy="685800"/>
              <a:chOff x="1600200" y="2362200"/>
              <a:chExt cx="762000" cy="6858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endCxn id="63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09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to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2133600"/>
            <a:ext cx="5410200" cy="2502568"/>
            <a:chOff x="1600200" y="2133600"/>
            <a:chExt cx="5410200" cy="2502568"/>
          </a:xfrm>
        </p:grpSpPr>
        <p:grpSp>
          <p:nvGrpSpPr>
            <p:cNvPr id="4" name="Group 3"/>
            <p:cNvGrpSpPr/>
            <p:nvPr/>
          </p:nvGrpSpPr>
          <p:grpSpPr>
            <a:xfrm>
              <a:off x="1600200" y="2133600"/>
              <a:ext cx="2971800" cy="2502568"/>
              <a:chOff x="1600200" y="2133600"/>
              <a:chExt cx="4343400" cy="3657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76600" y="32766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/>
              <p:cNvCxnSpPr>
                <a:endCxn id="38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43200" y="3276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743200" y="4419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 rot="5400000">
                <a:off x="2351314" y="4963886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rot="5400000">
                <a:off x="2590800" y="34290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2743200" y="32766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43200" y="39624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743200" y="2514600"/>
                <a:ext cx="0" cy="7585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743200" y="4419600"/>
                <a:ext cx="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362200" y="57150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743200" y="54864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endCxn id="26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5181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>
                  <a:endCxn id="23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/>
            <p:cNvGrpSpPr/>
            <p:nvPr/>
          </p:nvGrpSpPr>
          <p:grpSpPr>
            <a:xfrm>
              <a:off x="4038600" y="2133600"/>
              <a:ext cx="2971800" cy="2502568"/>
              <a:chOff x="1600200" y="2133600"/>
              <a:chExt cx="4343400" cy="36576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276600" y="32766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81" name="Arc 80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78" name="Arc 77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/>
              <p:cNvCxnSpPr>
                <a:endCxn id="78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43200" y="3276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43200" y="4419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 rot="5400000">
                <a:off x="2351314" y="4963886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 rot="5400000">
                <a:off x="2590800" y="34290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/>
              <p:nvPr/>
            </p:nvCxnSpPr>
            <p:spPr>
              <a:xfrm>
                <a:off x="2743200" y="32766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43200" y="39624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2743200" y="2514600"/>
                <a:ext cx="0" cy="7585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743200" y="4419600"/>
                <a:ext cx="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2362200" y="57150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2743200" y="54864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7"/>
                <p:cNvCxnSpPr>
                  <a:endCxn id="66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5181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>
                  <a:endCxn id="63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4" name="Straight Arrow Connector 83"/>
            <p:cNvCxnSpPr/>
            <p:nvPr/>
          </p:nvCxnSpPr>
          <p:spPr>
            <a:xfrm flipV="1">
              <a:off x="2133600" y="2971800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4572000" y="2971800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505200" y="2133600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5943600" y="2133600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and Tuning did 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92" y="1600200"/>
            <a:ext cx="34068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Impedance Filter B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1600200" y="2133600"/>
            <a:ext cx="5105400" cy="3429000"/>
            <a:chOff x="1600200" y="2133600"/>
            <a:chExt cx="5105400" cy="3429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724400" y="3810000"/>
              <a:ext cx="457200" cy="1137227"/>
              <a:chOff x="3276600" y="1600200"/>
              <a:chExt cx="838200" cy="2501900"/>
            </a:xfrm>
          </p:grpSpPr>
          <p:sp>
            <p:nvSpPr>
              <p:cNvPr id="9" name="Arc 8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6200000">
              <a:off x="3083215" y="1945986"/>
              <a:ext cx="457200" cy="1137227"/>
              <a:chOff x="3276600" y="1600200"/>
              <a:chExt cx="838200" cy="25019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3276600" y="16002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3276600" y="2438400"/>
                <a:ext cx="838200" cy="8382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3276600" y="3276600"/>
                <a:ext cx="825500" cy="825500"/>
              </a:xfrm>
              <a:prstGeom prst="arc">
                <a:avLst>
                  <a:gd name="adj1" fmla="val 16200000"/>
                  <a:gd name="adj2" fmla="val 5485926"/>
                </a:avLst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>
              <a:endCxn id="14" idx="0"/>
            </p:cNvCxnSpPr>
            <p:nvPr/>
          </p:nvCxnSpPr>
          <p:spPr>
            <a:xfrm>
              <a:off x="1981200" y="2514601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86200" y="2514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91000" y="38100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91000" y="49530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53000" y="25146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648200" y="2133600"/>
              <a:ext cx="304800" cy="762000"/>
              <a:chOff x="4648200" y="2133600"/>
              <a:chExt cx="304800" cy="762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895600" y="3124200"/>
              <a:ext cx="783771" cy="304800"/>
              <a:chOff x="5257800" y="3505200"/>
              <a:chExt cx="1371600" cy="5334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54102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960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791200" y="3505200"/>
                <a:ext cx="3048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5257800" y="35052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6477000" y="37338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800600" y="3124200"/>
              <a:ext cx="783771" cy="304800"/>
              <a:chOff x="5257800" y="3505200"/>
              <a:chExt cx="1371600" cy="533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4102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96000" y="3505200"/>
                <a:ext cx="3810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791200" y="3505200"/>
                <a:ext cx="3048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5257800" y="35052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6477000" y="3733800"/>
                <a:ext cx="1524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4038600" y="3962400"/>
              <a:ext cx="304800" cy="762000"/>
              <a:chOff x="4648200" y="2133600"/>
              <a:chExt cx="304800" cy="762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46482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953000" y="2133600"/>
                <a:ext cx="0" cy="76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4191000" y="3810000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91000" y="449580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57600" y="3276600"/>
              <a:ext cx="11430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191000" y="3276600"/>
              <a:ext cx="0" cy="529938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191000" y="4953000"/>
              <a:ext cx="0" cy="529938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3810000" y="5486400"/>
              <a:ext cx="7620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743200" y="25146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15000" y="25146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743200" y="3276600"/>
              <a:ext cx="1524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62600" y="2514600"/>
              <a:ext cx="762002" cy="34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562600" y="3276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1600200" y="2362200"/>
              <a:ext cx="762000" cy="685800"/>
              <a:chOff x="1600200" y="2362200"/>
              <a:chExt cx="762000" cy="6858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Arc 81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>
                <a:endCxn id="62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5943600" y="2362200"/>
              <a:ext cx="762000" cy="685800"/>
              <a:chOff x="1600200" y="2362200"/>
              <a:chExt cx="762000" cy="6858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600200" y="29718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/>
              <p:cNvSpPr/>
              <p:nvPr/>
            </p:nvSpPr>
            <p:spPr>
              <a:xfrm rot="5400000">
                <a:off x="1752600" y="2362200"/>
                <a:ext cx="457200" cy="457200"/>
              </a:xfrm>
              <a:prstGeom prst="arc">
                <a:avLst>
                  <a:gd name="adj1" fmla="val 16200000"/>
                  <a:gd name="adj2" fmla="val 536901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endCxn id="88" idx="0"/>
              </p:cNvCxnSpPr>
              <p:nvPr/>
            </p:nvCxnSpPr>
            <p:spPr>
              <a:xfrm>
                <a:off x="1981200" y="28194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28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08" y="1600200"/>
            <a:ext cx="3407783" cy="4525963"/>
          </a:xfrm>
        </p:spPr>
      </p:pic>
    </p:spTree>
    <p:extLst>
      <p:ext uri="{BB962C8B-B14F-4D97-AF65-F5344CB8AC3E}">
        <p14:creationId xmlns:p14="http://schemas.microsoft.com/office/powerpoint/2010/main" val="2042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Filter 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2362200"/>
            <a:ext cx="6109547" cy="2209800"/>
            <a:chOff x="1371600" y="2362200"/>
            <a:chExt cx="6109547" cy="2209800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2362200"/>
              <a:ext cx="3290147" cy="2209800"/>
              <a:chOff x="1600200" y="2133600"/>
              <a:chExt cx="5105400" cy="3429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724400" y="38100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49" name="Arc 48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/>
              <p:cNvCxnSpPr>
                <a:endCxn id="49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91000" y="3810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4953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895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4800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rot="5400000">
                <a:off x="4038600" y="39624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4191000" y="38100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191000" y="44958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0" y="3276600"/>
                <a:ext cx="1143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191000" y="32766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191000" y="49530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3810000" y="54864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7432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7150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43200" y="3276600"/>
                <a:ext cx="1524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5626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562600" y="32766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endCxn id="32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5943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/>
                <p:cNvCxnSpPr>
                  <a:endCxn id="29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4191000" y="2362200"/>
              <a:ext cx="3290147" cy="2209800"/>
              <a:chOff x="1600200" y="2133600"/>
              <a:chExt cx="5105400" cy="34290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724400" y="38100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100" name="Arc 99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57"/>
              <p:cNvCxnSpPr>
                <a:endCxn id="100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191000" y="3810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191000" y="4953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2895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4800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 rot="5400000">
                <a:off x="4038600" y="39624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191000" y="38100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191000" y="44958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57600" y="3276600"/>
                <a:ext cx="1143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191000" y="32766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191000" y="49530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3810000" y="54864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27432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150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43200" y="3276600"/>
                <a:ext cx="1524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5626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562600" y="32766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>
                  <a:endCxn id="83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43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Connector 81"/>
                <p:cNvCxnSpPr>
                  <a:endCxn id="80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1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to work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2278017"/>
            <a:ext cx="6109547" cy="2293983"/>
            <a:chOff x="1371600" y="2278017"/>
            <a:chExt cx="6109547" cy="2293983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2362200"/>
              <a:ext cx="3290147" cy="2209800"/>
              <a:chOff x="1600200" y="2133600"/>
              <a:chExt cx="5105400" cy="3429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724400" y="38100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49" name="Arc 48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Connector 6"/>
              <p:cNvCxnSpPr>
                <a:endCxn id="49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91000" y="3810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4953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2895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4800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rot="5400000">
                <a:off x="4038600" y="39624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4191000" y="38100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191000" y="44958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57600" y="3276600"/>
                <a:ext cx="1143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191000" y="32766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191000" y="49530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3810000" y="54864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7432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7150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743200" y="3276600"/>
                <a:ext cx="1524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5626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562600" y="32766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endCxn id="32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5943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Connector 30"/>
                <p:cNvCxnSpPr>
                  <a:endCxn id="29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/>
            <p:cNvGrpSpPr/>
            <p:nvPr/>
          </p:nvGrpSpPr>
          <p:grpSpPr>
            <a:xfrm>
              <a:off x="4191000" y="2362200"/>
              <a:ext cx="3290147" cy="2209800"/>
              <a:chOff x="1600200" y="2133600"/>
              <a:chExt cx="5105400" cy="34290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724400" y="3810000"/>
                <a:ext cx="457200" cy="1137227"/>
                <a:chOff x="3276600" y="1600200"/>
                <a:chExt cx="838200" cy="2501900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16200000">
                <a:off x="3083215" y="1945986"/>
                <a:ext cx="457200" cy="1137227"/>
                <a:chOff x="3276600" y="1600200"/>
                <a:chExt cx="838200" cy="2501900"/>
              </a:xfrm>
            </p:grpSpPr>
            <p:sp>
              <p:nvSpPr>
                <p:cNvPr id="100" name="Arc 99"/>
                <p:cNvSpPr/>
                <p:nvPr/>
              </p:nvSpPr>
              <p:spPr>
                <a:xfrm>
                  <a:off x="3276600" y="16002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>
                  <a:off x="3276600" y="2438400"/>
                  <a:ext cx="838200" cy="8382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>
                  <a:off x="3276600" y="3276600"/>
                  <a:ext cx="825500" cy="825500"/>
                </a:xfrm>
                <a:prstGeom prst="arc">
                  <a:avLst>
                    <a:gd name="adj1" fmla="val 16200000"/>
                    <a:gd name="adj2" fmla="val 5485926"/>
                  </a:avLst>
                </a:prstGeom>
                <a:ln w="19050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8" name="Straight Connector 57"/>
              <p:cNvCxnSpPr>
                <a:endCxn id="100" idx="0"/>
              </p:cNvCxnSpPr>
              <p:nvPr/>
            </p:nvCxnSpPr>
            <p:spPr>
              <a:xfrm>
                <a:off x="1981200" y="2514601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8862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191000" y="3810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191000" y="49530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953000" y="2514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4648200" y="21336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2895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4800600" y="3124200"/>
                <a:ext cx="783771" cy="304800"/>
                <a:chOff x="5257800" y="3505200"/>
                <a:chExt cx="1371600" cy="53340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54102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096000" y="3505200"/>
                  <a:ext cx="3810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5791200" y="3505200"/>
                  <a:ext cx="304800" cy="533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5257800" y="35052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6477000" y="3733800"/>
                  <a:ext cx="1524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 rot="5400000">
                <a:off x="4038600" y="3962400"/>
                <a:ext cx="304800" cy="762000"/>
                <a:chOff x="4648200" y="2133600"/>
                <a:chExt cx="304800" cy="7620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46482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953000" y="2133600"/>
                  <a:ext cx="0" cy="76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>
                <a:off x="4191000" y="3810000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191000" y="4495800"/>
                <a:ext cx="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57600" y="3276600"/>
                <a:ext cx="1143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191000" y="32766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191000" y="4953000"/>
                <a:ext cx="0" cy="52993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3810000" y="5486400"/>
                <a:ext cx="762000" cy="76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27432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15000" y="25146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743200" y="3276600"/>
                <a:ext cx="1524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562600" y="2514600"/>
                <a:ext cx="762002" cy="3463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562600" y="3276600"/>
                <a:ext cx="152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/>
              <p:cNvGrpSpPr/>
              <p:nvPr/>
            </p:nvGrpSpPr>
            <p:grpSpPr>
              <a:xfrm>
                <a:off x="16002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noFill/>
                <a:ln w="254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>
                  <a:endCxn id="83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43600" y="2362200"/>
                <a:ext cx="762000" cy="685800"/>
                <a:chOff x="1600200" y="2362200"/>
                <a:chExt cx="762000" cy="68580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600200" y="2971800"/>
                  <a:ext cx="7620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rot="5400000">
                  <a:off x="1752600" y="2362200"/>
                  <a:ext cx="457200" cy="457200"/>
                </a:xfrm>
                <a:prstGeom prst="arc">
                  <a:avLst>
                    <a:gd name="adj1" fmla="val 16200000"/>
                    <a:gd name="adj2" fmla="val 5369015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" name="Straight Connector 81"/>
                <p:cNvCxnSpPr>
                  <a:endCxn id="80" idx="0"/>
                </p:cNvCxnSpPr>
                <p:nvPr/>
              </p:nvCxnSpPr>
              <p:spPr>
                <a:xfrm>
                  <a:off x="1981200" y="2819400"/>
                  <a:ext cx="0" cy="152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" name="Straight Arrow Connector 105"/>
            <p:cNvCxnSpPr/>
            <p:nvPr/>
          </p:nvCxnSpPr>
          <p:spPr>
            <a:xfrm flipV="1">
              <a:off x="2773802" y="3489422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5587137" y="3515130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200642" y="2278017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5986780" y="2305716"/>
              <a:ext cx="533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9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A Mixer is a Mixer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worked OK but not Great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2" y="1219200"/>
            <a:ext cx="35571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Constant Impedance Filter C</a:t>
            </a:r>
            <a:br>
              <a:rPr lang="en-US" dirty="0" smtClean="0"/>
            </a:br>
            <a:r>
              <a:rPr lang="en-US" dirty="0" smtClean="0"/>
              <a:t>Diplexer (with load)</a:t>
            </a:r>
            <a:endParaRPr lang="en-US" dirty="0"/>
          </a:p>
        </p:txBody>
      </p:sp>
      <p:pic>
        <p:nvPicPr>
          <p:cNvPr id="4" name="Picture 3" descr="C:\Users\Tom\Dropbox\Ham on Dropbox\IMD\Photos of Mixers ETC\W1IYH HF Diplex Const Imp Fltr QEX JulAug 1999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781800" cy="39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Diplexer/Constant Impedance </a:t>
            </a:r>
            <a:br>
              <a:rPr lang="en-US" dirty="0" smtClean="0"/>
            </a:br>
            <a:r>
              <a:rPr lang="en-US" dirty="0" smtClean="0"/>
              <a:t>High Power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QEX July/August 1999, William Sabin W0IYH (SK)</a:t>
            </a:r>
            <a:endParaRPr lang="en-US" dirty="0"/>
          </a:p>
        </p:txBody>
      </p:sp>
      <p:pic>
        <p:nvPicPr>
          <p:cNvPr id="2050" name="Picture 2" descr="C:\Users\Tom\Dropbox\Ham on Dropbox\IMD\Photos of Mixers ETC\W1IYH HF Diplex Const Imp Fltr QEX JulAug 1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343400" cy="29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\Dropbox\Ham on Dropbox\IMD\Photos of Mixers ETC\W1IYH HF Diplex Const Imp Fltr QEX JulAug 1999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276600" cy="19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m\Dropbox\Ham on Dropbox\IMD\Photos of Mixers ETC\W1IYH HF Diplex Const Imp Fltr QEX JulAug 1999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5089526" cy="23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Power Genius HF PA</a:t>
            </a:r>
            <a:endParaRPr lang="en-US" dirty="0"/>
          </a:p>
        </p:txBody>
      </p:sp>
      <p:pic>
        <p:nvPicPr>
          <p:cNvPr id="1026" name="Picture 2" descr="C:\Users\Tom\Dropbox\Ham on Dropbox\IMD\Photos of Mixers ETC\FLEX Power Geniu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456043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\Dropbox\Ham on Dropbox\IMD\Photos of Mixers ETC\FLEX Power Genius 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5730876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38200" y="56388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90600" y="3810000"/>
            <a:ext cx="9144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81600" y="5867400"/>
            <a:ext cx="1219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6096000"/>
            <a:ext cx="16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HPF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nice high power HPF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572001" cy="344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257800"/>
            <a:ext cx="5053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SEE THE PRETTY NPO 3.6KV 10 AMP CAPS?  $$</a:t>
            </a:r>
          </a:p>
          <a:p>
            <a:pPr algn="ctr"/>
            <a:r>
              <a:rPr lang="en-US" dirty="0" smtClean="0"/>
              <a:t>SEE THE PRETTY SILVER WIRE? $$</a:t>
            </a:r>
          </a:p>
          <a:p>
            <a:pPr algn="ctr"/>
            <a:r>
              <a:rPr lang="en-US" dirty="0" smtClean="0"/>
              <a:t>SEE THE HAM WIHTOUT AN ENGINEERING DEGREE?</a:t>
            </a:r>
          </a:p>
          <a:p>
            <a:pPr algn="ctr"/>
            <a:r>
              <a:rPr lang="en-US" dirty="0" smtClean="0"/>
              <a:t>PARASITICS SWAMPED THE CIRCUIT, NO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was 2 days 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working yet</a:t>
            </a:r>
          </a:p>
          <a:p>
            <a:r>
              <a:rPr lang="en-US" dirty="0" smtClean="0"/>
              <a:t>Probably have to design both HP and LP together (a “contiguous diplexer”)</a:t>
            </a:r>
          </a:p>
          <a:p>
            <a:r>
              <a:rPr lang="en-US" dirty="0" smtClean="0"/>
              <a:t>Found that parasitics – primarily capacitance –were overwhelming the as-built</a:t>
            </a:r>
          </a:p>
          <a:p>
            <a:r>
              <a:rPr lang="en-US" dirty="0" smtClean="0"/>
              <a:t>So, a lot more to do</a:t>
            </a:r>
          </a:p>
          <a:p>
            <a:r>
              <a:rPr lang="en-US" dirty="0" smtClean="0"/>
              <a:t>Anyway, I have some filters to play with in test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Much for Filters</a:t>
            </a:r>
            <a:br>
              <a:rPr lang="en-US" dirty="0" smtClean="0"/>
            </a:br>
            <a:r>
              <a:rPr lang="en-US" dirty="0" smtClean="0"/>
              <a:t>How about Linearity?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LDMOS</a:t>
            </a:r>
            <a:r>
              <a:rPr lang="en-US" dirty="0" smtClean="0"/>
              <a:t> Power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N4GA – Bob   Go to:   n4ga.com</a:t>
            </a:r>
          </a:p>
          <a:p>
            <a:pPr lvl="1"/>
            <a:r>
              <a:rPr lang="en-US" dirty="0" smtClean="0"/>
              <a:t>Avoid power levels into compression</a:t>
            </a:r>
          </a:p>
          <a:p>
            <a:pPr lvl="1"/>
            <a:r>
              <a:rPr lang="en-US" dirty="0" smtClean="0"/>
              <a:t>Operate at AB or A. Try 1 AMP per device idle current (1 Amp each side of a dual part) but possibly increase up to 4 Amps each side </a:t>
            </a:r>
          </a:p>
          <a:p>
            <a:pPr lvl="1"/>
            <a:r>
              <a:rPr lang="en-US" dirty="0" smtClean="0"/>
              <a:t>Note – that is 100 to 400 Watts of IDLE POWER</a:t>
            </a:r>
          </a:p>
          <a:p>
            <a:pPr lvl="1"/>
            <a:r>
              <a:rPr lang="en-US" dirty="0" smtClean="0"/>
              <a:t>Push Pull amplifiers, so have to Balance Idle Current for MINIMUM EVEN HARMONICS</a:t>
            </a:r>
          </a:p>
          <a:p>
            <a:pPr lvl="1"/>
            <a:r>
              <a:rPr lang="en-US" dirty="0" smtClean="0"/>
              <a:t>Stabilize Bias Current (over temperature)</a:t>
            </a:r>
          </a:p>
          <a:p>
            <a:pPr lvl="1"/>
            <a:r>
              <a:rPr lang="en-US" dirty="0" smtClean="0"/>
              <a:t>RUN at high voltage (e.g. 50V not 48V)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N4GA Bias Board</a:t>
            </a:r>
            <a:endParaRPr lang="en-US" dirty="0"/>
          </a:p>
        </p:txBody>
      </p:sp>
      <p:pic>
        <p:nvPicPr>
          <p:cNvPr id="1026" name="Picture 2" descr="C:\Users\Tom\Dropbox\Ham on Dropbox\IMD\N4GA Dual-Bias-Board-1024x1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219200"/>
            <a:ext cx="5715000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WA1MBA Filter - not a new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Trying a (high power) Constant Impedance Filter – Just like Broadcast Transmitters and the FLEX Power Genius HF PA “Harmonic Load”</a:t>
            </a:r>
          </a:p>
          <a:p>
            <a:r>
              <a:rPr lang="en-US" dirty="0" smtClean="0"/>
              <a:t>Put it on output of PA, between PA and LP Filter</a:t>
            </a:r>
          </a:p>
          <a:p>
            <a:r>
              <a:rPr lang="en-US" dirty="0" smtClean="0"/>
              <a:t>Prevents harmonics and other products reflecting back into amplifier from LP Filter</a:t>
            </a:r>
          </a:p>
          <a:p>
            <a:r>
              <a:rPr lang="en-US" dirty="0" smtClean="0"/>
              <a:t>Reduces unwanted PA mixing products – IMD – just like a constant impedance filter on a mixer IF and RF port reduces IMD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Firsts – the 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Built a 2 tone generator (audio in to FLEX 6700) </a:t>
            </a:r>
          </a:p>
          <a:p>
            <a:r>
              <a:rPr lang="en-US" dirty="0" smtClean="0"/>
              <a:t>Built a 222 up-converter, 28 MHz in at 0 dBm, output 7 to 15 W sufficient to drive a KW class LDMOS amplifier</a:t>
            </a:r>
          </a:p>
          <a:p>
            <a:pPr lvl="1"/>
            <a:r>
              <a:rPr lang="en-US" dirty="0" smtClean="0"/>
              <a:t>Made a diagram, found a bunch of standard amplifiers (mostly </a:t>
            </a:r>
            <a:r>
              <a:rPr lang="en-US" dirty="0"/>
              <a:t>M</a:t>
            </a:r>
            <a:r>
              <a:rPr lang="en-US" dirty="0" smtClean="0"/>
              <a:t>inicircuits), a Mixer, a bunch of filters, included couplers to sample signals</a:t>
            </a:r>
          </a:p>
          <a:p>
            <a:pPr lvl="1"/>
            <a:r>
              <a:rPr lang="en-US" dirty="0" smtClean="0"/>
              <a:t>Built some filters</a:t>
            </a:r>
            <a:endParaRPr lang="en-US" dirty="0"/>
          </a:p>
          <a:p>
            <a:r>
              <a:rPr lang="en-US" dirty="0" smtClean="0"/>
              <a:t>Performed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Getting signal levels right and adjustable, and making repeatable measurements is a bear</a:t>
            </a:r>
          </a:p>
          <a:p>
            <a:r>
              <a:rPr lang="en-US" dirty="0" smtClean="0"/>
              <a:t>Some low level gain blocks have fairly poor IMD performance, some have excellent</a:t>
            </a:r>
          </a:p>
          <a:p>
            <a:r>
              <a:rPr lang="en-US" dirty="0" smtClean="0"/>
              <a:t>No amplifier produced better than -30dBc IMD (military, not ARRL dB) when driven beyond 6 dB below P1dB compression point.</a:t>
            </a:r>
          </a:p>
          <a:p>
            <a:pPr lvl="1"/>
            <a:r>
              <a:rPr lang="en-US" dirty="0" smtClean="0"/>
              <a:t>That means ¼ of the “rated power” - INCLUDING</a:t>
            </a:r>
          </a:p>
          <a:p>
            <a:pPr lvl="1"/>
            <a:r>
              <a:rPr lang="en-US" dirty="0" smtClean="0"/>
              <a:t>$600  60 – 300 MHz 10 watt Minicircuits amplifier</a:t>
            </a:r>
          </a:p>
          <a:p>
            <a:pPr lvl="1"/>
            <a:r>
              <a:rPr lang="en-US" dirty="0" smtClean="0"/>
              <a:t>Q5 Signal 25 watt 222 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304800"/>
            <a:ext cx="8456717" cy="6269037"/>
            <a:chOff x="381000" y="533400"/>
            <a:chExt cx="8456717" cy="6269037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1181100" y="1790700"/>
              <a:ext cx="609600" cy="6858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09800" y="1752600"/>
              <a:ext cx="6096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30</a:t>
              </a:r>
              <a:r>
                <a:rPr lang="en-US" dirty="0" smtClean="0"/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MHz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BPF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1828800"/>
              <a:ext cx="228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971800" y="1752600"/>
              <a:ext cx="7620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181600" y="2971800"/>
              <a:ext cx="762000" cy="762000"/>
              <a:chOff x="4191000" y="2438400"/>
              <a:chExt cx="762000" cy="762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91000" y="2438400"/>
                <a:ext cx="762000" cy="762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9" idx="1"/>
                <a:endCxn id="9" idx="5"/>
              </p:cNvCxnSpPr>
              <p:nvPr/>
            </p:nvCxnSpPr>
            <p:spPr>
              <a:xfrm>
                <a:off x="4302592" y="2549992"/>
                <a:ext cx="538816" cy="5388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9" idx="3"/>
                <a:endCxn id="9" idx="7"/>
              </p:cNvCxnSpPr>
              <p:nvPr/>
            </p:nvCxnSpPr>
            <p:spPr>
              <a:xfrm flipV="1">
                <a:off x="4302592" y="2549992"/>
                <a:ext cx="538816" cy="5388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962400" y="1981200"/>
              <a:ext cx="1295400" cy="609600"/>
              <a:chOff x="3657600" y="1981200"/>
              <a:chExt cx="1295400" cy="609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962400" y="2133600"/>
                <a:ext cx="6096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PIF 30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657600" y="1981200"/>
                <a:ext cx="1219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18" idx="1"/>
              </p:cNvCxnSpPr>
              <p:nvPr/>
            </p:nvCxnSpPr>
            <p:spPr>
              <a:xfrm>
                <a:off x="3657600" y="2362200"/>
                <a:ext cx="304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72000" y="2362200"/>
                <a:ext cx="381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3429000" y="2133600"/>
              <a:ext cx="533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3"/>
              <a:endCxn id="6" idx="1"/>
            </p:cNvCxnSpPr>
            <p:nvPr/>
          </p:nvCxnSpPr>
          <p:spPr>
            <a:xfrm>
              <a:off x="2819400" y="21336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28800" y="21336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4" idx="3"/>
            </p:cNvCxnSpPr>
            <p:nvPr/>
          </p:nvCxnSpPr>
          <p:spPr>
            <a:xfrm>
              <a:off x="762000" y="21336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38"/>
            <p:cNvSpPr/>
            <p:nvPr/>
          </p:nvSpPr>
          <p:spPr>
            <a:xfrm rot="5400000">
              <a:off x="4152900" y="3009900"/>
              <a:ext cx="609600" cy="6858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endCxn id="9" idx="2"/>
            </p:cNvCxnSpPr>
            <p:nvPr/>
          </p:nvCxnSpPr>
          <p:spPr>
            <a:xfrm>
              <a:off x="4800600" y="33528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4" idx="3"/>
              <a:endCxn id="39" idx="3"/>
            </p:cNvCxnSpPr>
            <p:nvPr/>
          </p:nvCxnSpPr>
          <p:spPr>
            <a:xfrm>
              <a:off x="3810000" y="3352800"/>
              <a:ext cx="3048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057400" y="2971800"/>
              <a:ext cx="7620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DigiLO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194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MHz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00400" y="3124200"/>
              <a:ext cx="6096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Fixed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Atten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>
              <a:endCxn id="43" idx="1"/>
            </p:cNvCxnSpPr>
            <p:nvPr/>
          </p:nvCxnSpPr>
          <p:spPr>
            <a:xfrm>
              <a:off x="762000" y="3352800"/>
              <a:ext cx="1295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4" idx="1"/>
            </p:cNvCxnSpPr>
            <p:nvPr/>
          </p:nvCxnSpPr>
          <p:spPr>
            <a:xfrm>
              <a:off x="2819400" y="33528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022850" y="2444750"/>
              <a:ext cx="844550" cy="222250"/>
            </a:xfrm>
            <a:prstGeom prst="bentConnector3">
              <a:avLst>
                <a:gd name="adj1" fmla="val 376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105400" y="259080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IF</a:t>
              </a:r>
              <a:endParaRPr lang="en-US" sz="2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24400" y="2895600"/>
              <a:ext cx="456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LO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43600" y="2895600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RF</a:t>
              </a:r>
              <a:endParaRPr lang="en-US" sz="2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" y="533400"/>
              <a:ext cx="21244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Transceiver</a:t>
              </a:r>
            </a:p>
            <a:p>
              <a:r>
                <a:rPr lang="en-US" dirty="0" smtClean="0"/>
                <a:t>28 MHz 0 dBm</a:t>
              </a:r>
            </a:p>
            <a:p>
              <a:r>
                <a:rPr lang="en-US" dirty="0" smtClean="0"/>
                <a:t>IMD at least -80 dBc 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5800" y="2895600"/>
              <a:ext cx="126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MHz Ref</a:t>
              </a:r>
              <a:endParaRPr lang="en-US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762001" y="1455738"/>
              <a:ext cx="681213" cy="6006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6477000" y="3048000"/>
              <a:ext cx="1600200" cy="838200"/>
              <a:chOff x="3657600" y="1828800"/>
              <a:chExt cx="1600200" cy="8382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886200" y="2057400"/>
                <a:ext cx="1219200" cy="6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MBA Dual +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 DEMI SAW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3657600" y="1828800"/>
                <a:ext cx="16002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endCxn id="79" idx="1"/>
              </p:cNvCxnSpPr>
              <p:nvPr/>
            </p:nvCxnSpPr>
            <p:spPr>
              <a:xfrm>
                <a:off x="3657600" y="2362200"/>
                <a:ext cx="228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9" idx="3"/>
              </p:cNvCxnSpPr>
              <p:nvPr/>
            </p:nvCxnSpPr>
            <p:spPr>
              <a:xfrm>
                <a:off x="5105400" y="2362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>
              <a:stCxn id="9" idx="6"/>
            </p:cNvCxnSpPr>
            <p:nvPr/>
          </p:nvCxnSpPr>
          <p:spPr>
            <a:xfrm>
              <a:off x="5943600" y="335280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0"/>
            <p:cNvCxnSpPr>
              <a:stCxn id="122" idx="1"/>
              <a:endCxn id="89" idx="3"/>
            </p:cNvCxnSpPr>
            <p:nvPr/>
          </p:nvCxnSpPr>
          <p:spPr>
            <a:xfrm rot="10800000" flipV="1">
              <a:off x="1600200" y="4114800"/>
              <a:ext cx="990600" cy="1076980"/>
            </a:xfrm>
            <a:prstGeom prst="bentConnector3">
              <a:avLst>
                <a:gd name="adj1" fmla="val 126923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Isosceles Triangle 88"/>
            <p:cNvSpPr/>
            <p:nvPr/>
          </p:nvSpPr>
          <p:spPr>
            <a:xfrm rot="5400000">
              <a:off x="1562100" y="4696480"/>
              <a:ext cx="1066800" cy="990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MCL  3011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50"/>
            <p:cNvCxnSpPr>
              <a:endCxn id="122" idx="3"/>
            </p:cNvCxnSpPr>
            <p:nvPr/>
          </p:nvCxnSpPr>
          <p:spPr>
            <a:xfrm rot="10800000" flipV="1">
              <a:off x="3200400" y="3276600"/>
              <a:ext cx="4953000" cy="838200"/>
            </a:xfrm>
            <a:prstGeom prst="bentConnector3">
              <a:avLst>
                <a:gd name="adj1" fmla="val -4038"/>
              </a:avLst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Isosceles Triangle 103"/>
            <p:cNvSpPr/>
            <p:nvPr/>
          </p:nvSpPr>
          <p:spPr>
            <a:xfrm rot="5400000">
              <a:off x="3962400" y="4277380"/>
              <a:ext cx="1524000" cy="18288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MCL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ZHL03-5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90800" y="3886200"/>
              <a:ext cx="6096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Fixed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Atten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971800" y="4886980"/>
              <a:ext cx="2286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V="1">
              <a:off x="2819400" y="4848880"/>
              <a:ext cx="6858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0" idx="3"/>
              <a:endCxn id="104" idx="3"/>
            </p:cNvCxnSpPr>
            <p:nvPr/>
          </p:nvCxnSpPr>
          <p:spPr>
            <a:xfrm>
              <a:off x="3200400" y="5191780"/>
              <a:ext cx="609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30" idx="1"/>
            </p:cNvCxnSpPr>
            <p:nvPr/>
          </p:nvCxnSpPr>
          <p:spPr>
            <a:xfrm>
              <a:off x="2590800" y="519178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Isosceles Triangle 144"/>
            <p:cNvSpPr/>
            <p:nvPr/>
          </p:nvSpPr>
          <p:spPr>
            <a:xfrm rot="5400000">
              <a:off x="6248400" y="4277380"/>
              <a:ext cx="1524000" cy="18288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Q5 25 W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222 Power Amp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Connector 146"/>
            <p:cNvCxnSpPr>
              <a:stCxn id="104" idx="0"/>
              <a:endCxn id="145" idx="3"/>
            </p:cNvCxnSpPr>
            <p:nvPr/>
          </p:nvCxnSpPr>
          <p:spPr>
            <a:xfrm>
              <a:off x="5638800" y="519178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5" idx="0"/>
            </p:cNvCxnSpPr>
            <p:nvPr/>
          </p:nvCxnSpPr>
          <p:spPr>
            <a:xfrm>
              <a:off x="7924800" y="5191780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164975" y="1309489"/>
              <a:ext cx="16289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Mixer IF input</a:t>
              </a:r>
            </a:p>
            <a:p>
              <a:r>
                <a:rPr lang="en-US" dirty="0" smtClean="0"/>
                <a:t>28 MHz -3 dBm</a:t>
              </a:r>
            </a:p>
            <a:p>
              <a:r>
                <a:rPr lang="en-US" dirty="0" smtClean="0"/>
                <a:t>IMD -69 dBc 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7726" y="5572780"/>
              <a:ext cx="19822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Mixer RF output</a:t>
              </a:r>
            </a:p>
            <a:p>
              <a:r>
                <a:rPr lang="en-US" dirty="0" smtClean="0"/>
                <a:t>222 MHz variable</a:t>
              </a:r>
            </a:p>
            <a:p>
              <a:r>
                <a:rPr lang="en-US" dirty="0" smtClean="0"/>
                <a:t>-31 to -10 dBm</a:t>
              </a:r>
            </a:p>
            <a:p>
              <a:r>
                <a:rPr lang="en-US" dirty="0" smtClean="0"/>
                <a:t>IMD -60 worst case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55387" y="5602108"/>
              <a:ext cx="19441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Driver RF output</a:t>
              </a:r>
            </a:p>
            <a:p>
              <a:r>
                <a:rPr lang="en-US" dirty="0" smtClean="0"/>
                <a:t>222 MHz variable</a:t>
              </a:r>
            </a:p>
            <a:p>
              <a:r>
                <a:rPr lang="en-US" dirty="0" smtClean="0"/>
                <a:t>+1 to +20 dBm</a:t>
              </a:r>
            </a:p>
            <a:p>
              <a:r>
                <a:rPr lang="en-US" dirty="0" smtClean="0"/>
                <a:t>IMD -55 to -44 dBc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93595" y="5602108"/>
              <a:ext cx="19441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 Power output</a:t>
              </a:r>
            </a:p>
            <a:p>
              <a:r>
                <a:rPr lang="en-US" dirty="0" smtClean="0"/>
                <a:t>222 MHz variable</a:t>
              </a:r>
            </a:p>
            <a:p>
              <a:r>
                <a:rPr lang="en-US" dirty="0" smtClean="0"/>
                <a:t>+23 to +42 dBm</a:t>
              </a:r>
            </a:p>
            <a:p>
              <a:r>
                <a:rPr lang="en-US" dirty="0" smtClean="0"/>
                <a:t>IMD -49 to -17 dBc</a:t>
              </a:r>
              <a:endParaRPr lang="en-US" dirty="0"/>
            </a:p>
          </p:txBody>
        </p:sp>
        <p:cxnSp>
          <p:nvCxnSpPr>
            <p:cNvPr id="60" name="Straight Arrow Connector 59"/>
            <p:cNvCxnSpPr>
              <a:stCxn id="52" idx="2"/>
            </p:cNvCxnSpPr>
            <p:nvPr/>
          </p:nvCxnSpPr>
          <p:spPr>
            <a:xfrm flipH="1">
              <a:off x="5784850" y="2232819"/>
              <a:ext cx="1194611" cy="4552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2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8113"/>
            <a:ext cx="4006624" cy="53212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17638"/>
            <a:ext cx="3999454" cy="53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Amp Results</a:t>
            </a:r>
            <a:endParaRPr lang="en-US" dirty="0"/>
          </a:p>
        </p:txBody>
      </p:sp>
      <p:pic>
        <p:nvPicPr>
          <p:cNvPr id="1026" name="Picture 2" descr="C:\Users\Tom\Dropbox\Ham on Dropbox\IMD\Measurements and some IMD photos\MCL ZHL-03-5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5514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W Power Amp Results</a:t>
            </a:r>
            <a:endParaRPr lang="en-US" dirty="0"/>
          </a:p>
        </p:txBody>
      </p:sp>
      <p:pic>
        <p:nvPicPr>
          <p:cNvPr id="2050" name="Picture 2" descr="C:\Users\Tom\Dropbox\Ham on Dropbox\IMD\Measurements and some IMD photos\Q5 Perf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6933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was possible for me to build an </a:t>
            </a:r>
            <a:r>
              <a:rPr lang="en-US" dirty="0" err="1" smtClean="0"/>
              <a:t>upconverter</a:t>
            </a:r>
            <a:r>
              <a:rPr lang="en-US" dirty="0" smtClean="0"/>
              <a:t> that produced 7 watts at -35dBc IMD*</a:t>
            </a:r>
          </a:p>
          <a:p>
            <a:pPr lvl="1"/>
            <a:r>
              <a:rPr lang="en-US" dirty="0" smtClean="0"/>
              <a:t>Filtered the Mixer IF port using a Minicircuits PIF-30 constant impedance filter</a:t>
            </a:r>
          </a:p>
          <a:p>
            <a:pPr lvl="1"/>
            <a:r>
              <a:rPr lang="en-US" dirty="0" smtClean="0"/>
              <a:t>Filtered the Mixer RF port using two home brew constant impedance filters followed by a DEMI 222 BPF (SAW filter)</a:t>
            </a:r>
          </a:p>
          <a:p>
            <a:pPr lvl="1"/>
            <a:r>
              <a:rPr lang="en-US" dirty="0" smtClean="0"/>
              <a:t>Adjusted signal levels throughout system so that could vary final power up to full 25 watts while maintaining drive to that final amplifier at -40 dBc IMD*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228600"/>
            <a:ext cx="311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Dissimilar metals and oxides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Create RF diodes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on 222 power amp – didn’t finish construction in time for conference</a:t>
            </a:r>
          </a:p>
          <a:p>
            <a:r>
              <a:rPr lang="en-US" dirty="0" smtClean="0"/>
              <a:t>Just finished first version of diplexer, of course, it needs to be designed better, then tuned</a:t>
            </a:r>
          </a:p>
          <a:p>
            <a:r>
              <a:rPr lang="en-US" dirty="0" smtClean="0"/>
              <a:t>Hope to complete next steps before CSVHF</a:t>
            </a:r>
          </a:p>
          <a:p>
            <a:r>
              <a:rPr lang="en-US" dirty="0" smtClean="0"/>
              <a:t>However, did add a “line stretcher” to output of 25 W amp into LPF and load, and could affect IMD at 10 watts by nearly 3 dB by changing phase of reflected harmonics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designing any circuit which is going to be transmitting SSB or AM (and therefore want to limit unnecessary IMD)</a:t>
            </a:r>
          </a:p>
          <a:p>
            <a:pPr lvl="1"/>
            <a:r>
              <a:rPr lang="en-US" dirty="0" smtClean="0"/>
              <a:t>Try to make it as linear as you can</a:t>
            </a:r>
          </a:p>
          <a:p>
            <a:pPr lvl="1"/>
            <a:r>
              <a:rPr lang="en-US" dirty="0" smtClean="0"/>
              <a:t>If you are not able accurately measure IMD, keep the output level 7 dB below the P1dB point</a:t>
            </a:r>
          </a:p>
          <a:p>
            <a:pPr lvl="1"/>
            <a:r>
              <a:rPr lang="en-US" dirty="0" smtClean="0"/>
              <a:t>Try to terminate all ports properly (50 Ohms) at all frequencies from the lowest to at least 3 times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there is plenty of Receive 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Overdriven LNAs</a:t>
            </a:r>
          </a:p>
          <a:p>
            <a:r>
              <a:rPr lang="en-US" dirty="0" smtClean="0"/>
              <a:t>Overdriven transverter amplifiers</a:t>
            </a:r>
          </a:p>
          <a:p>
            <a:r>
              <a:rPr lang="en-US" dirty="0" smtClean="0"/>
              <a:t>Overdriven Mixers</a:t>
            </a:r>
          </a:p>
          <a:p>
            <a:r>
              <a:rPr lang="en-US" dirty="0" smtClean="0"/>
              <a:t>Improperly terminated amplifiers and mixers</a:t>
            </a:r>
          </a:p>
          <a:p>
            <a:r>
              <a:rPr lang="en-US" dirty="0" smtClean="0"/>
              <a:t>Unless you know your signal limits when IMD starts, don’t blame your local station for transmitting it</a:t>
            </a:r>
          </a:p>
          <a:p>
            <a:r>
              <a:rPr lang="en-US" u="sng" dirty="0" smtClean="0"/>
              <a:t>To test</a:t>
            </a:r>
            <a:r>
              <a:rPr lang="en-US" dirty="0" smtClean="0"/>
              <a:t>, turn your antenna and watch the unwanted components on your spectrum scope and waterfall</a:t>
            </a:r>
          </a:p>
          <a:p>
            <a:pPr lvl="1"/>
            <a:r>
              <a:rPr lang="en-US" dirty="0" smtClean="0"/>
              <a:t>If the relative heights between unwanted (out of normal bandwidth) products and peaks stay the same, it is the transmitter. </a:t>
            </a:r>
          </a:p>
          <a:p>
            <a:pPr lvl="1"/>
            <a:r>
              <a:rPr lang="en-US" dirty="0" smtClean="0"/>
              <a:t>If they change its at least partly your 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be like Me -12 </a:t>
            </a:r>
            <a:r>
              <a:rPr lang="en-US" dirty="0" err="1" smtClean="0"/>
              <a:t>dBc</a:t>
            </a:r>
            <a:r>
              <a:rPr lang="en-US" dirty="0" smtClean="0"/>
              <a:t> = </a:t>
            </a:r>
            <a:r>
              <a:rPr lang="en-US" dirty="0" err="1" smtClean="0"/>
              <a:t>Mr</a:t>
            </a:r>
            <a:r>
              <a:rPr lang="en-US" dirty="0" smtClean="0"/>
              <a:t> Splatter</a:t>
            </a:r>
            <a:br>
              <a:rPr lang="en-US" dirty="0" smtClean="0"/>
            </a:br>
            <a:r>
              <a:rPr lang="en-US" dirty="0" smtClean="0"/>
              <a:t>Fortunately, I often use CW </a:t>
            </a:r>
            <a:br>
              <a:rPr lang="en-US" dirty="0" smtClean="0"/>
            </a:br>
            <a:r>
              <a:rPr lang="en-US" dirty="0" smtClean="0"/>
              <a:t>&amp; Crank it up to 100 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2133600"/>
            <a:ext cx="5743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FYI - I do POTA sometimes, and like CW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000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sequence, I’ll TX on Even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08" y="1600200"/>
            <a:ext cx="3407783" cy="4525963"/>
          </a:xfrm>
        </p:spPr>
      </p:pic>
    </p:spTree>
    <p:extLst>
      <p:ext uri="{BB962C8B-B14F-4D97-AF65-F5344CB8AC3E}">
        <p14:creationId xmlns:p14="http://schemas.microsoft.com/office/powerpoint/2010/main" val="173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244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00" y="228600"/>
            <a:ext cx="311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Dissimilar metals and oxides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Create RF diodes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244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24400" y="2362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00" y="228600"/>
            <a:ext cx="331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Non-linear devices mix signals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244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24400" y="2362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228600"/>
            <a:ext cx="261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Ferrous metal in an RF </a:t>
            </a:r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ath can be non-linear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86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6553200" cy="685800"/>
          </a:xfrm>
        </p:spPr>
        <p:txBody>
          <a:bodyPr/>
          <a:lstStyle/>
          <a:p>
            <a:r>
              <a:rPr lang="en-US" dirty="0" smtClean="0"/>
              <a:t>WHICH OF THESE IS A MIXER?</a:t>
            </a:r>
            <a:endParaRPr lang="en-US" dirty="0"/>
          </a:p>
        </p:txBody>
      </p:sp>
      <p:pic>
        <p:nvPicPr>
          <p:cNvPr id="1027" name="Picture 3" descr="C:\Users\Tom\Dropbox\Ham on Dropbox\IMD\Photos of Mixers\Marki Mix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668463" cy="9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m\Dropbox\Ham on Dropbox\IMD\Photos of Mixers\Rusty Nail in Sheet Me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76600"/>
            <a:ext cx="169270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\Dropbox\Ham on Dropbox\IMD\Photos of Mixers\Coaxial Conn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4267200"/>
            <a:ext cx="1498788" cy="10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m\Dropbox\Ham on Dropbox\IMD\Photos of Mixers\Corroded Wi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1495425" cy="10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m\Dropbox\Ham on Dropbox\IMD\Photos of Mixers\LDMOS AMplifi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014576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m\Dropbox\Ham on Dropbox\IMD\Photos of Mixers\Pencil graphite On Me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249362" cy="1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m\Dropbox\Ham on Dropbox\IMD\Photos of Mixers\Smaple and Ho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500188" cy="1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4384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4958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5562600"/>
            <a:ext cx="533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655" y="2209800"/>
            <a:ext cx="121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Marki</a:t>
            </a:r>
            <a:endParaRPr lang="en-US" dirty="0" smtClean="0"/>
          </a:p>
          <a:p>
            <a:pPr algn="ctr"/>
            <a:r>
              <a:rPr lang="en-US" dirty="0" smtClean="0"/>
              <a:t>Microwave</a:t>
            </a:r>
          </a:p>
          <a:p>
            <a:pPr algn="ctr"/>
            <a:r>
              <a:rPr lang="en-US" dirty="0" smtClean="0"/>
              <a:t>Mixer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53430" y="32766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Rusty Nail</a:t>
            </a:r>
          </a:p>
          <a:p>
            <a:pPr algn="ctr"/>
            <a:r>
              <a:rPr lang="en-US" dirty="0" smtClean="0"/>
              <a:t>In  Sheet</a:t>
            </a:r>
          </a:p>
          <a:p>
            <a:pPr algn="ctr"/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419600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Coax</a:t>
            </a:r>
          </a:p>
          <a:p>
            <a:pPr algn="ctr"/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94790" y="5562600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Corroded</a:t>
            </a:r>
          </a:p>
          <a:p>
            <a:pPr algn="ctr"/>
            <a:r>
              <a:rPr lang="en-US" dirty="0" smtClean="0"/>
              <a:t>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3622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</a:t>
            </a:r>
          </a:p>
          <a:p>
            <a:pPr algn="ctr"/>
            <a:r>
              <a:rPr lang="en-US" dirty="0" smtClean="0"/>
              <a:t>LDMOS</a:t>
            </a:r>
          </a:p>
          <a:p>
            <a:pPr algn="ctr"/>
            <a:r>
              <a:rPr lang="en-US" dirty="0" smtClean="0"/>
              <a:t>Power</a:t>
            </a:r>
          </a:p>
          <a:p>
            <a:pPr algn="ctr"/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Pencil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Metal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5410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</a:t>
            </a:r>
          </a:p>
          <a:p>
            <a:pPr algn="ctr"/>
            <a:r>
              <a:rPr lang="en-US" dirty="0" smtClean="0"/>
              <a:t>And Hold</a:t>
            </a:r>
          </a:p>
          <a:p>
            <a:pPr algn="ctr"/>
            <a:r>
              <a:rPr lang="en-US" dirty="0" smtClean="0"/>
              <a:t>Circuit</a:t>
            </a:r>
          </a:p>
        </p:txBody>
      </p:sp>
      <p:sp>
        <p:nvSpPr>
          <p:cNvPr id="6" name="Freeform 5"/>
          <p:cNvSpPr/>
          <p:nvPr/>
        </p:nvSpPr>
        <p:spPr>
          <a:xfrm>
            <a:off x="254000" y="2235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" y="34290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244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24400" y="23622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724400" y="54864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228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Switches are Mixers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(the extreme case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Nonlinearity)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8600" y="4419600"/>
            <a:ext cx="670560" cy="548640"/>
          </a:xfrm>
          <a:custGeom>
            <a:avLst/>
            <a:gdLst>
              <a:gd name="connsiteX0" fmla="*/ 101600 w 670560"/>
              <a:gd name="connsiteY0" fmla="*/ 447040 h 548640"/>
              <a:gd name="connsiteX1" fmla="*/ 223520 w 670560"/>
              <a:gd name="connsiteY1" fmla="*/ 548640 h 548640"/>
              <a:gd name="connsiteX2" fmla="*/ 670560 w 670560"/>
              <a:gd name="connsiteY2" fmla="*/ 91440 h 548640"/>
              <a:gd name="connsiteX3" fmla="*/ 548640 w 670560"/>
              <a:gd name="connsiteY3" fmla="*/ 0 h 548640"/>
              <a:gd name="connsiteX4" fmla="*/ 233680 w 670560"/>
              <a:gd name="connsiteY4" fmla="*/ 457200 h 548640"/>
              <a:gd name="connsiteX5" fmla="*/ 121920 w 670560"/>
              <a:gd name="connsiteY5" fmla="*/ 304800 h 548640"/>
              <a:gd name="connsiteX6" fmla="*/ 0 w 670560"/>
              <a:gd name="connsiteY6" fmla="*/ 416560 h 548640"/>
              <a:gd name="connsiteX7" fmla="*/ 101600 w 670560"/>
              <a:gd name="connsiteY7" fmla="*/ 4470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560" h="548640">
                <a:moveTo>
                  <a:pt x="101600" y="447040"/>
                </a:moveTo>
                <a:lnTo>
                  <a:pt x="223520" y="548640"/>
                </a:lnTo>
                <a:lnTo>
                  <a:pt x="670560" y="91440"/>
                </a:lnTo>
                <a:lnTo>
                  <a:pt x="548640" y="0"/>
                </a:lnTo>
                <a:lnTo>
                  <a:pt x="233680" y="457200"/>
                </a:lnTo>
                <a:lnTo>
                  <a:pt x="121920" y="304800"/>
                </a:lnTo>
                <a:lnTo>
                  <a:pt x="0" y="416560"/>
                </a:lnTo>
                <a:lnTo>
                  <a:pt x="101600" y="44704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1682</Words>
  <Application>Microsoft Office PowerPoint</Application>
  <PresentationFormat>On-screen Show (4:3)</PresentationFormat>
  <Paragraphs>400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IMD in Transmitter Circuits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Mixers are  Nonlinear Devices  the best of which are high speed switches</vt:lpstr>
      <vt:lpstr>Inter Modulation Distortion</vt:lpstr>
      <vt:lpstr>Inter Modulation Distortion</vt:lpstr>
      <vt:lpstr>Inter Modulation Distortion</vt:lpstr>
      <vt:lpstr>Hold on – mixing those two 222 MHz frequencies will make products way up at 444 MHz and down near DC – What gives?</vt:lpstr>
      <vt:lpstr>Now Billy, this is your exam for 8th grade Arithmetic. What Mixing Products are in the Passband?</vt:lpstr>
      <vt:lpstr>It’s really Much Simpler</vt:lpstr>
      <vt:lpstr>SPOILER ALERT – NO MOREMATH</vt:lpstr>
      <vt:lpstr>Typical (bad) VHF Transmitter Chain</vt:lpstr>
      <vt:lpstr>2 Things to Reduce IMD</vt:lpstr>
      <vt:lpstr>To reduce unwanted mixer products properly terminate IF and RF ports</vt:lpstr>
      <vt:lpstr>Constant Impedance Filter A</vt:lpstr>
      <vt:lpstr>Construction</vt:lpstr>
      <vt:lpstr>Cascading Filter A</vt:lpstr>
      <vt:lpstr>Getting it to work</vt:lpstr>
      <vt:lpstr>Cascading and Tuning did OK</vt:lpstr>
      <vt:lpstr>Constant Impedance Filter B</vt:lpstr>
      <vt:lpstr>Built</vt:lpstr>
      <vt:lpstr>Cascading Filter B</vt:lpstr>
      <vt:lpstr>Getting it to work</vt:lpstr>
      <vt:lpstr>It worked OK but not Great</vt:lpstr>
      <vt:lpstr>Constant Impedance Filter C Diplexer (with load)</vt:lpstr>
      <vt:lpstr>Diplexer/Constant Impedance  High Power Filters</vt:lpstr>
      <vt:lpstr>FLEX Power Genius HF PA</vt:lpstr>
      <vt:lpstr>Design of HPF</vt:lpstr>
      <vt:lpstr>Build a nice high power HPF </vt:lpstr>
      <vt:lpstr>That was 2 days ago</vt:lpstr>
      <vt:lpstr>So Much for Filters How about Linearity?</vt:lpstr>
      <vt:lpstr>LDMOS Power Amplifiers</vt:lpstr>
      <vt:lpstr>N4GA Bias Board</vt:lpstr>
      <vt:lpstr>WA1MBA Filter - not a new idea</vt:lpstr>
      <vt:lpstr>Firsts – the Test Setup</vt:lpstr>
      <vt:lpstr>Observations</vt:lpstr>
      <vt:lpstr>Circuit</vt:lpstr>
      <vt:lpstr>PowerPoint Presentation</vt:lpstr>
      <vt:lpstr>PowerPoint Presentation</vt:lpstr>
      <vt:lpstr>PowerPoint Presentation</vt:lpstr>
      <vt:lpstr>Driver Amp Results</vt:lpstr>
      <vt:lpstr>25 W Power Amp Results</vt:lpstr>
      <vt:lpstr>Results</vt:lpstr>
      <vt:lpstr>Results</vt:lpstr>
      <vt:lpstr>Recommendations</vt:lpstr>
      <vt:lpstr>And, there is plenty of Receive IMD</vt:lpstr>
      <vt:lpstr>Don’t be like Me -12 dBc = Mr Splatter Fortunately, I often use CW  &amp; Crank it up to 100 W</vt:lpstr>
      <vt:lpstr>FYI - I do POTA sometimes, and like CW</vt:lpstr>
      <vt:lpstr>Let’s sequence, I’ll TX on Even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IMD in Transmitter Circuits</dc:title>
  <dc:creator>Thomas Williams</dc:creator>
  <cp:lastModifiedBy>Tom Williams</cp:lastModifiedBy>
  <cp:revision>58</cp:revision>
  <dcterms:created xsi:type="dcterms:W3CDTF">2006-08-16T00:00:00Z</dcterms:created>
  <dcterms:modified xsi:type="dcterms:W3CDTF">2024-05-02T16:32:45Z</dcterms:modified>
</cp:coreProperties>
</file>