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9" r:id="rId2"/>
    <p:sldId id="256" r:id="rId3"/>
    <p:sldId id="257" r:id="rId4"/>
    <p:sldId id="268" r:id="rId5"/>
    <p:sldId id="281" r:id="rId6"/>
    <p:sldId id="292" r:id="rId7"/>
    <p:sldId id="258" r:id="rId8"/>
    <p:sldId id="269" r:id="rId9"/>
    <p:sldId id="260" r:id="rId10"/>
    <p:sldId id="296" r:id="rId11"/>
    <p:sldId id="297" r:id="rId12"/>
    <p:sldId id="270" r:id="rId13"/>
    <p:sldId id="261" r:id="rId14"/>
    <p:sldId id="271" r:id="rId15"/>
    <p:sldId id="288" r:id="rId16"/>
    <p:sldId id="287" r:id="rId17"/>
    <p:sldId id="289" r:id="rId18"/>
    <p:sldId id="295" r:id="rId19"/>
    <p:sldId id="262" r:id="rId20"/>
    <p:sldId id="272" r:id="rId21"/>
    <p:sldId id="282" r:id="rId22"/>
    <p:sldId id="285" r:id="rId23"/>
    <p:sldId id="275" r:id="rId24"/>
    <p:sldId id="283" r:id="rId25"/>
    <p:sldId id="263" r:id="rId26"/>
    <p:sldId id="284" r:id="rId27"/>
    <p:sldId id="276" r:id="rId28"/>
    <p:sldId id="277" r:id="rId29"/>
    <p:sldId id="286" r:id="rId30"/>
    <p:sldId id="264" r:id="rId31"/>
    <p:sldId id="278" r:id="rId32"/>
    <p:sldId id="274" r:id="rId33"/>
    <p:sldId id="298" r:id="rId34"/>
    <p:sldId id="290" r:id="rId35"/>
    <p:sldId id="265" r:id="rId36"/>
    <p:sldId id="279" r:id="rId37"/>
    <p:sldId id="266" r:id="rId38"/>
    <p:sldId id="280" r:id="rId39"/>
    <p:sldId id="267" r:id="rId40"/>
    <p:sldId id="294" r:id="rId41"/>
    <p:sldId id="293" r:id="rId42"/>
    <p:sldId id="291" r:id="rId4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10" d="100"/>
          <a:sy n="110" d="100"/>
        </p:scale>
        <p:origin x="-164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6350" y="20638"/>
            <a:ext cx="9144000" cy="6858000"/>
            <a:chOff x="0" y="0"/>
            <a:chExt cx="5760" cy="4320"/>
          </a:xfrm>
        </p:grpSpPr>
        <p:sp>
          <p:nvSpPr>
            <p:cNvPr id="5"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sp>
          <p:nvSpPr>
            <p:cNvPr id="6"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en-US"/>
            </a:p>
          </p:txBody>
        </p:sp>
      </p:grpSp>
      <p:sp>
        <p:nvSpPr>
          <p:cNvPr id="7" name="Freeform 5"/>
          <p:cNvSpPr>
            <a:spLocks/>
          </p:cNvSpPr>
          <p:nvPr/>
        </p:nvSpPr>
        <p:spPr bwMode="hidden">
          <a:xfrm>
            <a:off x="6242050" y="626903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en-US"/>
          </a:p>
        </p:txBody>
      </p:sp>
      <p:grpSp>
        <p:nvGrpSpPr>
          <p:cNvPr id="8" name="Group 6"/>
          <p:cNvGrpSpPr>
            <a:grpSpLocks/>
          </p:cNvGrpSpPr>
          <p:nvPr/>
        </p:nvGrpSpPr>
        <p:grpSpPr bwMode="auto">
          <a:xfrm>
            <a:off x="-1588" y="6034088"/>
            <a:ext cx="7845426" cy="850900"/>
            <a:chOff x="0" y="3792"/>
            <a:chExt cx="4942" cy="536"/>
          </a:xfrm>
        </p:grpSpPr>
        <p:sp>
          <p:nvSpPr>
            <p:cNvPr id="9"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en-US"/>
            </a:p>
          </p:txBody>
        </p:sp>
        <p:grpSp>
          <p:nvGrpSpPr>
            <p:cNvPr id="10" name="Group 8"/>
            <p:cNvGrpSpPr>
              <a:grpSpLocks/>
            </p:cNvGrpSpPr>
            <p:nvPr userDrawn="1"/>
          </p:nvGrpSpPr>
          <p:grpSpPr bwMode="auto">
            <a:xfrm>
              <a:off x="2486" y="3792"/>
              <a:ext cx="2456" cy="536"/>
              <a:chOff x="2486" y="3792"/>
              <a:chExt cx="2456" cy="536"/>
            </a:xfrm>
          </p:grpSpPr>
          <p:sp>
            <p:nvSpPr>
              <p:cNvPr id="12" name="Freeform 9"/>
              <p:cNvSpPr>
                <a:spLocks/>
              </p:cNvSpPr>
              <p:nvPr userDrawn="1"/>
            </p:nvSpPr>
            <p:spPr bwMode="ltGray">
              <a:xfrm>
                <a:off x="3948" y="3799"/>
                <a:ext cx="994" cy="529"/>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592" y="527"/>
                  </a:cxn>
                  <a:cxn ang="0">
                    <a:pos x="994" y="529"/>
                  </a:cxn>
                  <a:cxn ang="0">
                    <a:pos x="828" y="473"/>
                  </a:cxn>
                  <a:cxn ang="0">
                    <a:pos x="636" y="373"/>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w="9525">
                <a:noFill/>
                <a:round/>
                <a:headEnd/>
                <a:tailEnd/>
              </a:ln>
            </p:spPr>
            <p:txBody>
              <a:bodyPr/>
              <a:lstStyle/>
              <a:p>
                <a:pPr>
                  <a:defRPr/>
                </a:pPr>
                <a:endParaRPr lang="en-US"/>
              </a:p>
            </p:txBody>
          </p:sp>
          <p:sp>
            <p:nvSpPr>
              <p:cNvPr id="13"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en-US"/>
              </a:p>
            </p:txBody>
          </p:sp>
          <p:sp>
            <p:nvSpPr>
              <p:cNvPr id="14"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en-US"/>
              </a:p>
            </p:txBody>
          </p:sp>
          <p:sp>
            <p:nvSpPr>
              <p:cNvPr id="15"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en-US"/>
              </a:p>
            </p:txBody>
          </p:sp>
          <p:sp>
            <p:nvSpPr>
              <p:cNvPr id="16"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en-US"/>
              </a:p>
            </p:txBody>
          </p:sp>
        </p:grpSp>
        <p:sp>
          <p:nvSpPr>
            <p:cNvPr id="11"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en-US"/>
            </a:p>
          </p:txBody>
        </p:sp>
      </p:grpSp>
      <p:grpSp>
        <p:nvGrpSpPr>
          <p:cNvPr id="17" name="Group 15"/>
          <p:cNvGrpSpPr>
            <a:grpSpLocks/>
          </p:cNvGrpSpPr>
          <p:nvPr/>
        </p:nvGrpSpPr>
        <p:grpSpPr bwMode="auto">
          <a:xfrm>
            <a:off x="627063" y="6021388"/>
            <a:ext cx="5684837" cy="849312"/>
            <a:chOff x="395" y="3793"/>
            <a:chExt cx="3581" cy="535"/>
          </a:xfrm>
        </p:grpSpPr>
        <p:sp>
          <p:nvSpPr>
            <p:cNvPr id="18" name="Freeform 16"/>
            <p:cNvSpPr>
              <a:spLocks/>
            </p:cNvSpPr>
            <p:nvPr userDrawn="1"/>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en-US"/>
            </a:p>
          </p:txBody>
        </p:sp>
        <p:sp>
          <p:nvSpPr>
            <p:cNvPr id="19" name="Freeform 17"/>
            <p:cNvSpPr>
              <a:spLocks/>
            </p:cNvSpPr>
            <p:nvPr userDrawn="1"/>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en-US"/>
            </a:p>
          </p:txBody>
        </p:sp>
        <p:sp>
          <p:nvSpPr>
            <p:cNvPr id="20" name="Freeform 18"/>
            <p:cNvSpPr>
              <a:spLocks/>
            </p:cNvSpPr>
            <p:nvPr userDrawn="1"/>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en-US"/>
            </a:p>
          </p:txBody>
        </p:sp>
        <p:sp>
          <p:nvSpPr>
            <p:cNvPr id="21" name="Freeform 19"/>
            <p:cNvSpPr>
              <a:spLocks/>
            </p:cNvSpPr>
            <p:nvPr userDrawn="1"/>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en-US"/>
            </a:p>
          </p:txBody>
        </p:sp>
        <p:sp>
          <p:nvSpPr>
            <p:cNvPr id="22" name="Freeform 20"/>
            <p:cNvSpPr>
              <a:spLocks/>
            </p:cNvSpPr>
            <p:nvPr userDrawn="1"/>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en-US"/>
            </a:p>
          </p:txBody>
        </p:sp>
        <p:sp>
          <p:nvSpPr>
            <p:cNvPr id="23" name="Freeform 21"/>
            <p:cNvSpPr>
              <a:spLocks/>
            </p:cNvSpPr>
            <p:nvPr userDrawn="1"/>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en-US"/>
            </a:p>
          </p:txBody>
        </p:sp>
      </p:grpSp>
      <p:sp>
        <p:nvSpPr>
          <p:cNvPr id="5142" name="Rectangle 22"/>
          <p:cNvSpPr>
            <a:spLocks noGrp="1" noChangeArrowheads="1"/>
          </p:cNvSpPr>
          <p:nvPr>
            <p:ph type="ctrTitle" sz="quarter"/>
          </p:nvPr>
        </p:nvSpPr>
        <p:spPr>
          <a:xfrm>
            <a:off x="457200" y="1447800"/>
            <a:ext cx="8229600" cy="1736725"/>
          </a:xfrm>
        </p:spPr>
        <p:txBody>
          <a:bodyPr/>
          <a:lstStyle>
            <a:lvl1pPr>
              <a:defRPr sz="5400"/>
            </a:lvl1pPr>
          </a:lstStyle>
          <a:p>
            <a:r>
              <a:rPr lang="en-US"/>
              <a:t>Click to edit Master title style</a:t>
            </a:r>
          </a:p>
        </p:txBody>
      </p:sp>
      <p:sp>
        <p:nvSpPr>
          <p:cNvPr id="5143" name="Rectangle 23"/>
          <p:cNvSpPr>
            <a:spLocks noGrp="1" noChangeArrowheads="1"/>
          </p:cNvSpPr>
          <p:nvPr>
            <p:ph type="subTitle" sz="quarter" idx="1"/>
          </p:nvPr>
        </p:nvSpPr>
        <p:spPr>
          <a:xfrm>
            <a:off x="1371600" y="3429000"/>
            <a:ext cx="6400800" cy="1752600"/>
          </a:xfrm>
        </p:spPr>
        <p:txBody>
          <a:bodyPr/>
          <a:lstStyle>
            <a:lvl1pPr marL="0" indent="0" algn="ctr">
              <a:buFontTx/>
              <a:buNone/>
              <a:defRPr>
                <a:effectLst>
                  <a:outerShdw blurRad="38100" dist="38100" dir="2700000" algn="tl">
                    <a:srgbClr val="000000"/>
                  </a:outerShdw>
                </a:effectLst>
              </a:defRPr>
            </a:lvl1pPr>
          </a:lstStyle>
          <a:p>
            <a:r>
              <a:rPr lang="en-US"/>
              <a:t>Click to edit Master subtitle style</a:t>
            </a:r>
          </a:p>
        </p:txBody>
      </p:sp>
      <p:sp>
        <p:nvSpPr>
          <p:cNvPr id="24" name="Rectangle 24"/>
          <p:cNvSpPr>
            <a:spLocks noGrp="1" noChangeArrowheads="1"/>
          </p:cNvSpPr>
          <p:nvPr>
            <p:ph type="dt" sz="quarter" idx="10"/>
          </p:nvPr>
        </p:nvSpPr>
        <p:spPr/>
        <p:txBody>
          <a:bodyPr/>
          <a:lstStyle>
            <a:lvl1pPr>
              <a:defRPr smtClean="0"/>
            </a:lvl1pPr>
          </a:lstStyle>
          <a:p>
            <a:pPr>
              <a:defRPr/>
            </a:pPr>
            <a:endParaRPr lang="en-US"/>
          </a:p>
        </p:txBody>
      </p:sp>
      <p:sp>
        <p:nvSpPr>
          <p:cNvPr id="25" name="Rectangle 25"/>
          <p:cNvSpPr>
            <a:spLocks noGrp="1" noChangeArrowheads="1"/>
          </p:cNvSpPr>
          <p:nvPr>
            <p:ph type="sldNum" sz="quarter" idx="11"/>
          </p:nvPr>
        </p:nvSpPr>
        <p:spPr/>
        <p:txBody>
          <a:bodyPr/>
          <a:lstStyle>
            <a:lvl1pPr>
              <a:defRPr smtClean="0"/>
            </a:lvl1pPr>
          </a:lstStyle>
          <a:p>
            <a:pPr>
              <a:defRPr/>
            </a:pPr>
            <a:fld id="{B522F31E-0941-45A1-9CE8-3EB83EE7FA73}" type="slidenum">
              <a:rPr lang="en-US"/>
              <a:pPr>
                <a:defRPr/>
              </a:pPr>
              <a:t>‹#›</a:t>
            </a:fld>
            <a:endParaRPr lang="en-US"/>
          </a:p>
        </p:txBody>
      </p:sp>
      <p:sp>
        <p:nvSpPr>
          <p:cNvPr id="26" name="Rectangle 26"/>
          <p:cNvSpPr>
            <a:spLocks noGrp="1" noChangeArrowheads="1"/>
          </p:cNvSpPr>
          <p:nvPr>
            <p:ph type="ftr" sz="quarter" idx="12"/>
          </p:nvPr>
        </p:nvSpPr>
        <p:spPr/>
        <p:txBody>
          <a:bodyPr/>
          <a:lstStyle>
            <a:lvl1pPr>
              <a:defRPr smtClean="0"/>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341C5F4E-DD0C-44AC-B06B-977AA9C15B2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5867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C07ED2A5-02FE-4505-AE3D-29227C0175E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4AE56F12-734F-44C3-B05C-8FA8576576C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4"/>
          <p:cNvSpPr>
            <a:spLocks noGrp="1" noChangeArrowheads="1"/>
          </p:cNvSpPr>
          <p:nvPr>
            <p:ph type="dt" sz="half" idx="10"/>
          </p:nvPr>
        </p:nvSpPr>
        <p:spPr>
          <a:ln/>
        </p:spPr>
        <p:txBody>
          <a:bodyPr/>
          <a:lstStyle>
            <a:lvl1pPr>
              <a:defRPr/>
            </a:lvl1pPr>
          </a:lstStyle>
          <a:p>
            <a:pPr>
              <a:defRPr/>
            </a:pPr>
            <a:endParaRPr lang="en-US"/>
          </a:p>
        </p:txBody>
      </p:sp>
      <p:sp>
        <p:nvSpPr>
          <p:cNvPr id="5" name="Rectangle 25"/>
          <p:cNvSpPr>
            <a:spLocks noGrp="1" noChangeArrowheads="1"/>
          </p:cNvSpPr>
          <p:nvPr>
            <p:ph type="ftr" sz="quarter" idx="11"/>
          </p:nvPr>
        </p:nvSpPr>
        <p:spPr>
          <a:ln/>
        </p:spPr>
        <p:txBody>
          <a:bodyPr/>
          <a:lstStyle>
            <a:lvl1pPr>
              <a:defRPr/>
            </a:lvl1pPr>
          </a:lstStyle>
          <a:p>
            <a:pPr>
              <a:defRPr/>
            </a:pPr>
            <a:endParaRPr lang="en-US"/>
          </a:p>
        </p:txBody>
      </p:sp>
      <p:sp>
        <p:nvSpPr>
          <p:cNvPr id="6" name="Rectangle 26"/>
          <p:cNvSpPr>
            <a:spLocks noGrp="1" noChangeArrowheads="1"/>
          </p:cNvSpPr>
          <p:nvPr>
            <p:ph type="sldNum" sz="quarter" idx="12"/>
          </p:nvPr>
        </p:nvSpPr>
        <p:spPr>
          <a:ln/>
        </p:spPr>
        <p:txBody>
          <a:bodyPr/>
          <a:lstStyle>
            <a:lvl1pPr>
              <a:defRPr/>
            </a:lvl1pPr>
          </a:lstStyle>
          <a:p>
            <a:pPr>
              <a:defRPr/>
            </a:pPr>
            <a:fld id="{48C900F0-A824-443E-86B3-CECDDECF2BA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DC6D3A4D-1251-46A9-B60C-A8B52683C13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4"/>
          <p:cNvSpPr>
            <a:spLocks noGrp="1" noChangeArrowheads="1"/>
          </p:cNvSpPr>
          <p:nvPr>
            <p:ph type="dt" sz="half" idx="10"/>
          </p:nvPr>
        </p:nvSpPr>
        <p:spPr>
          <a:ln/>
        </p:spPr>
        <p:txBody>
          <a:bodyPr/>
          <a:lstStyle>
            <a:lvl1pPr>
              <a:defRPr/>
            </a:lvl1pPr>
          </a:lstStyle>
          <a:p>
            <a:pPr>
              <a:defRPr/>
            </a:pPr>
            <a:endParaRPr lang="en-US"/>
          </a:p>
        </p:txBody>
      </p:sp>
      <p:sp>
        <p:nvSpPr>
          <p:cNvPr id="8" name="Rectangle 25"/>
          <p:cNvSpPr>
            <a:spLocks noGrp="1" noChangeArrowheads="1"/>
          </p:cNvSpPr>
          <p:nvPr>
            <p:ph type="ftr" sz="quarter" idx="11"/>
          </p:nvPr>
        </p:nvSpPr>
        <p:spPr>
          <a:ln/>
        </p:spPr>
        <p:txBody>
          <a:bodyPr/>
          <a:lstStyle>
            <a:lvl1pPr>
              <a:defRPr/>
            </a:lvl1pPr>
          </a:lstStyle>
          <a:p>
            <a:pPr>
              <a:defRPr/>
            </a:pPr>
            <a:endParaRPr lang="en-US"/>
          </a:p>
        </p:txBody>
      </p:sp>
      <p:sp>
        <p:nvSpPr>
          <p:cNvPr id="9" name="Rectangle 26"/>
          <p:cNvSpPr>
            <a:spLocks noGrp="1" noChangeArrowheads="1"/>
          </p:cNvSpPr>
          <p:nvPr>
            <p:ph type="sldNum" sz="quarter" idx="12"/>
          </p:nvPr>
        </p:nvSpPr>
        <p:spPr>
          <a:ln/>
        </p:spPr>
        <p:txBody>
          <a:bodyPr/>
          <a:lstStyle>
            <a:lvl1pPr>
              <a:defRPr/>
            </a:lvl1pPr>
          </a:lstStyle>
          <a:p>
            <a:pPr>
              <a:defRPr/>
            </a:pPr>
            <a:fld id="{17E386D6-0D0B-4890-922A-2C1CDB7FF44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4"/>
          <p:cNvSpPr>
            <a:spLocks noGrp="1" noChangeArrowheads="1"/>
          </p:cNvSpPr>
          <p:nvPr>
            <p:ph type="dt" sz="half" idx="10"/>
          </p:nvPr>
        </p:nvSpPr>
        <p:spPr>
          <a:ln/>
        </p:spPr>
        <p:txBody>
          <a:bodyPr/>
          <a:lstStyle>
            <a:lvl1pPr>
              <a:defRPr/>
            </a:lvl1pPr>
          </a:lstStyle>
          <a:p>
            <a:pPr>
              <a:defRPr/>
            </a:pPr>
            <a:endParaRPr lang="en-US"/>
          </a:p>
        </p:txBody>
      </p:sp>
      <p:sp>
        <p:nvSpPr>
          <p:cNvPr id="4" name="Rectangle 25"/>
          <p:cNvSpPr>
            <a:spLocks noGrp="1" noChangeArrowheads="1"/>
          </p:cNvSpPr>
          <p:nvPr>
            <p:ph type="ftr" sz="quarter" idx="11"/>
          </p:nvPr>
        </p:nvSpPr>
        <p:spPr>
          <a:ln/>
        </p:spPr>
        <p:txBody>
          <a:bodyPr/>
          <a:lstStyle>
            <a:lvl1pPr>
              <a:defRPr/>
            </a:lvl1pPr>
          </a:lstStyle>
          <a:p>
            <a:pPr>
              <a:defRPr/>
            </a:pPr>
            <a:endParaRPr lang="en-US"/>
          </a:p>
        </p:txBody>
      </p:sp>
      <p:sp>
        <p:nvSpPr>
          <p:cNvPr id="5" name="Rectangle 26"/>
          <p:cNvSpPr>
            <a:spLocks noGrp="1" noChangeArrowheads="1"/>
          </p:cNvSpPr>
          <p:nvPr>
            <p:ph type="sldNum" sz="quarter" idx="12"/>
          </p:nvPr>
        </p:nvSpPr>
        <p:spPr>
          <a:ln/>
        </p:spPr>
        <p:txBody>
          <a:bodyPr/>
          <a:lstStyle>
            <a:lvl1pPr>
              <a:defRPr/>
            </a:lvl1pPr>
          </a:lstStyle>
          <a:p>
            <a:pPr>
              <a:defRPr/>
            </a:pPr>
            <a:fld id="{9F32B704-127D-4A1C-84C1-599B6204E5F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4"/>
          <p:cNvSpPr>
            <a:spLocks noGrp="1" noChangeArrowheads="1"/>
          </p:cNvSpPr>
          <p:nvPr>
            <p:ph type="dt" sz="half" idx="10"/>
          </p:nvPr>
        </p:nvSpPr>
        <p:spPr>
          <a:ln/>
        </p:spPr>
        <p:txBody>
          <a:bodyPr/>
          <a:lstStyle>
            <a:lvl1pPr>
              <a:defRPr/>
            </a:lvl1pPr>
          </a:lstStyle>
          <a:p>
            <a:pPr>
              <a:defRPr/>
            </a:pPr>
            <a:endParaRPr lang="en-US"/>
          </a:p>
        </p:txBody>
      </p:sp>
      <p:sp>
        <p:nvSpPr>
          <p:cNvPr id="3" name="Rectangle 25"/>
          <p:cNvSpPr>
            <a:spLocks noGrp="1" noChangeArrowheads="1"/>
          </p:cNvSpPr>
          <p:nvPr>
            <p:ph type="ftr" sz="quarter" idx="11"/>
          </p:nvPr>
        </p:nvSpPr>
        <p:spPr>
          <a:ln/>
        </p:spPr>
        <p:txBody>
          <a:bodyPr/>
          <a:lstStyle>
            <a:lvl1pPr>
              <a:defRPr/>
            </a:lvl1pPr>
          </a:lstStyle>
          <a:p>
            <a:pPr>
              <a:defRPr/>
            </a:pPr>
            <a:endParaRPr lang="en-US"/>
          </a:p>
        </p:txBody>
      </p:sp>
      <p:sp>
        <p:nvSpPr>
          <p:cNvPr id="4" name="Rectangle 26"/>
          <p:cNvSpPr>
            <a:spLocks noGrp="1" noChangeArrowheads="1"/>
          </p:cNvSpPr>
          <p:nvPr>
            <p:ph type="sldNum" sz="quarter" idx="12"/>
          </p:nvPr>
        </p:nvSpPr>
        <p:spPr>
          <a:ln/>
        </p:spPr>
        <p:txBody>
          <a:bodyPr/>
          <a:lstStyle>
            <a:lvl1pPr>
              <a:defRPr/>
            </a:lvl1pPr>
          </a:lstStyle>
          <a:p>
            <a:pPr>
              <a:defRPr/>
            </a:pPr>
            <a:fld id="{CB681D21-4216-4B07-A496-4B3A87655B9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6D94B9BA-09D8-4E43-8464-C84F159902B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4"/>
          <p:cNvSpPr>
            <a:spLocks noGrp="1" noChangeArrowheads="1"/>
          </p:cNvSpPr>
          <p:nvPr>
            <p:ph type="dt" sz="half" idx="10"/>
          </p:nvPr>
        </p:nvSpPr>
        <p:spPr>
          <a:ln/>
        </p:spPr>
        <p:txBody>
          <a:bodyPr/>
          <a:lstStyle>
            <a:lvl1pPr>
              <a:defRPr/>
            </a:lvl1pPr>
          </a:lstStyle>
          <a:p>
            <a:pPr>
              <a:defRPr/>
            </a:pPr>
            <a:endParaRPr lang="en-US"/>
          </a:p>
        </p:txBody>
      </p:sp>
      <p:sp>
        <p:nvSpPr>
          <p:cNvPr id="6" name="Rectangle 25"/>
          <p:cNvSpPr>
            <a:spLocks noGrp="1" noChangeArrowheads="1"/>
          </p:cNvSpPr>
          <p:nvPr>
            <p:ph type="ftr" sz="quarter" idx="11"/>
          </p:nvPr>
        </p:nvSpPr>
        <p:spPr>
          <a:ln/>
        </p:spPr>
        <p:txBody>
          <a:bodyPr/>
          <a:lstStyle>
            <a:lvl1pPr>
              <a:defRPr/>
            </a:lvl1pPr>
          </a:lstStyle>
          <a:p>
            <a:pPr>
              <a:defRPr/>
            </a:pPr>
            <a:endParaRPr lang="en-US"/>
          </a:p>
        </p:txBody>
      </p:sp>
      <p:sp>
        <p:nvSpPr>
          <p:cNvPr id="7" name="Rectangle 26"/>
          <p:cNvSpPr>
            <a:spLocks noGrp="1" noChangeArrowheads="1"/>
          </p:cNvSpPr>
          <p:nvPr>
            <p:ph type="sldNum" sz="quarter" idx="12"/>
          </p:nvPr>
        </p:nvSpPr>
        <p:spPr>
          <a:ln/>
        </p:spPr>
        <p:txBody>
          <a:bodyPr/>
          <a:lstStyle>
            <a:lvl1pPr>
              <a:defRPr/>
            </a:lvl1pPr>
          </a:lstStyle>
          <a:p>
            <a:pPr>
              <a:defRPr/>
            </a:pPr>
            <a:fld id="{354028D5-FC1E-4A97-9D30-F476391117E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8000"/>
            <a:chOff x="0" y="0"/>
            <a:chExt cx="5760" cy="4320"/>
          </a:xfrm>
        </p:grpSpPr>
        <p:sp>
          <p:nvSpPr>
            <p:cNvPr id="4099" name="Freeform 3"/>
            <p:cNvSpPr>
              <a:spLocks/>
            </p:cNvSpPr>
            <p:nvPr/>
          </p:nvSpPr>
          <p:spPr bwMode="hidden">
            <a:xfrm>
              <a:off x="0" y="3072"/>
              <a:ext cx="5760" cy="1248"/>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s>
                <a:gs pos="100000">
                  <a:schemeClr val="accent2"/>
                </a:gs>
              </a:gsLst>
              <a:lin ang="5400000" scaled="1"/>
            </a:gradFill>
            <a:ln w="9525">
              <a:noFill/>
              <a:round/>
              <a:headEnd/>
              <a:tailEnd/>
            </a:ln>
          </p:spPr>
          <p:txBody>
            <a:bodyPr/>
            <a:lstStyle/>
            <a:p>
              <a:pPr>
                <a:defRPr/>
              </a:pPr>
              <a:endParaRPr lang="en-US"/>
            </a:p>
          </p:txBody>
        </p:sp>
        <p:sp>
          <p:nvSpPr>
            <p:cNvPr id="4100"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defRPr/>
              </a:pPr>
              <a:endParaRPr lang="en-US"/>
            </a:p>
          </p:txBody>
        </p:sp>
      </p:grpSp>
      <p:sp>
        <p:nvSpPr>
          <p:cNvPr id="4101" name="Freeform 5"/>
          <p:cNvSpPr>
            <a:spLocks/>
          </p:cNvSpPr>
          <p:nvPr/>
        </p:nvSpPr>
        <p:spPr bwMode="hidden">
          <a:xfrm>
            <a:off x="6248400" y="6262688"/>
            <a:ext cx="2895600" cy="609600"/>
          </a:xfrm>
          <a:custGeom>
            <a:avLst/>
            <a:gdLst/>
            <a:ahLst/>
            <a:cxnLst>
              <a:cxn ang="0">
                <a:pos x="5748" y="246"/>
              </a:cxn>
              <a:cxn ang="0">
                <a:pos x="0" y="246"/>
              </a:cxn>
              <a:cxn ang="0">
                <a:pos x="0" y="0"/>
              </a:cxn>
              <a:cxn ang="0">
                <a:pos x="5748" y="0"/>
              </a:cxn>
              <a:cxn ang="0">
                <a:pos x="5748" y="246"/>
              </a:cxn>
              <a:cxn ang="0">
                <a:pos x="5748" y="246"/>
              </a:cxn>
            </a:cxnLst>
            <a:rect l="0" t="0" r="r" b="b"/>
            <a:pathLst>
              <a:path w="5748" h="246">
                <a:moveTo>
                  <a:pt x="5748" y="246"/>
                </a:moveTo>
                <a:lnTo>
                  <a:pt x="0" y="246"/>
                </a:lnTo>
                <a:lnTo>
                  <a:pt x="0" y="0"/>
                </a:lnTo>
                <a:lnTo>
                  <a:pt x="5748" y="0"/>
                </a:lnTo>
                <a:lnTo>
                  <a:pt x="5748" y="246"/>
                </a:lnTo>
                <a:lnTo>
                  <a:pt x="5748" y="246"/>
                </a:lnTo>
                <a:close/>
              </a:path>
            </a:pathLst>
          </a:custGeom>
          <a:gradFill rotWithShape="0">
            <a:gsLst>
              <a:gs pos="0">
                <a:schemeClr val="bg1"/>
              </a:gs>
              <a:gs pos="100000">
                <a:schemeClr val="hlink"/>
              </a:gs>
            </a:gsLst>
            <a:lin ang="18900000" scaled="1"/>
          </a:gradFill>
          <a:ln w="9525">
            <a:noFill/>
            <a:round/>
            <a:headEnd/>
            <a:tailEnd/>
          </a:ln>
        </p:spPr>
        <p:txBody>
          <a:bodyPr/>
          <a:lstStyle/>
          <a:p>
            <a:pPr>
              <a:defRPr/>
            </a:pPr>
            <a:endParaRPr lang="en-US"/>
          </a:p>
        </p:txBody>
      </p:sp>
      <p:grpSp>
        <p:nvGrpSpPr>
          <p:cNvPr id="1028" name="Group 6"/>
          <p:cNvGrpSpPr>
            <a:grpSpLocks/>
          </p:cNvGrpSpPr>
          <p:nvPr/>
        </p:nvGrpSpPr>
        <p:grpSpPr bwMode="auto">
          <a:xfrm>
            <a:off x="0" y="6019800"/>
            <a:ext cx="7848600" cy="857250"/>
            <a:chOff x="0" y="3792"/>
            <a:chExt cx="4944" cy="540"/>
          </a:xfrm>
        </p:grpSpPr>
        <p:sp>
          <p:nvSpPr>
            <p:cNvPr id="4103"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defRPr/>
              </a:pPr>
              <a:endParaRPr lang="en-US"/>
            </a:p>
          </p:txBody>
        </p:sp>
        <p:grpSp>
          <p:nvGrpSpPr>
            <p:cNvPr id="1042" name="Group 8"/>
            <p:cNvGrpSpPr>
              <a:grpSpLocks/>
            </p:cNvGrpSpPr>
            <p:nvPr userDrawn="1"/>
          </p:nvGrpSpPr>
          <p:grpSpPr bwMode="auto">
            <a:xfrm>
              <a:off x="2486" y="3792"/>
              <a:ext cx="2458" cy="540"/>
              <a:chOff x="2486" y="3792"/>
              <a:chExt cx="2458" cy="540"/>
            </a:xfrm>
          </p:grpSpPr>
          <p:sp>
            <p:nvSpPr>
              <p:cNvPr id="4105" name="Freeform 9"/>
              <p:cNvSpPr>
                <a:spLocks/>
              </p:cNvSpPr>
              <p:nvPr userDrawn="1"/>
            </p:nvSpPr>
            <p:spPr bwMode="ltGray">
              <a:xfrm>
                <a:off x="3948" y="3799"/>
                <a:ext cx="996" cy="533"/>
              </a:xfrm>
              <a:custGeom>
                <a:avLst/>
                <a:gdLst/>
                <a:ahLst/>
                <a:cxnLst>
                  <a:cxn ang="0">
                    <a:pos x="636" y="373"/>
                  </a:cxn>
                  <a:cxn ang="0">
                    <a:pos x="495" y="370"/>
                  </a:cxn>
                  <a:cxn ang="0">
                    <a:pos x="280" y="249"/>
                  </a:cxn>
                  <a:cxn ang="0">
                    <a:pos x="127" y="66"/>
                  </a:cxn>
                  <a:cxn ang="0">
                    <a:pos x="0" y="0"/>
                  </a:cxn>
                  <a:cxn ang="0">
                    <a:pos x="22" y="26"/>
                  </a:cxn>
                  <a:cxn ang="0">
                    <a:pos x="0" y="65"/>
                  </a:cxn>
                  <a:cxn ang="0">
                    <a:pos x="30" y="119"/>
                  </a:cxn>
                  <a:cxn ang="0">
                    <a:pos x="75" y="243"/>
                  </a:cxn>
                  <a:cxn ang="0">
                    <a:pos x="45" y="422"/>
                  </a:cxn>
                  <a:cxn ang="0">
                    <a:pos x="200" y="329"/>
                  </a:cxn>
                  <a:cxn ang="0">
                    <a:pos x="612" y="533"/>
                  </a:cxn>
                  <a:cxn ang="0">
                    <a:pos x="996" y="529"/>
                  </a:cxn>
                  <a:cxn ang="0">
                    <a:pos x="828" y="473"/>
                  </a:cxn>
                  <a:cxn ang="0">
                    <a:pos x="636" y="373"/>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w="9525">
                <a:noFill/>
                <a:round/>
                <a:headEnd/>
                <a:tailEnd/>
              </a:ln>
            </p:spPr>
            <p:txBody>
              <a:bodyPr/>
              <a:lstStyle/>
              <a:p>
                <a:pPr>
                  <a:defRPr/>
                </a:pPr>
                <a:endParaRPr lang="en-US"/>
              </a:p>
            </p:txBody>
          </p:sp>
          <p:sp>
            <p:nvSpPr>
              <p:cNvPr id="4106" name="Freeform 10"/>
              <p:cNvSpPr>
                <a:spLocks/>
              </p:cNvSpPr>
              <p:nvPr userDrawn="1"/>
            </p:nvSpPr>
            <p:spPr bwMode="ltGray">
              <a:xfrm>
                <a:off x="2677" y="3792"/>
                <a:ext cx="186" cy="395"/>
              </a:xfrm>
              <a:custGeom>
                <a:avLst/>
                <a:gdLst/>
                <a:ahLst/>
                <a:cxnLst>
                  <a:cxn ang="0">
                    <a:pos x="36" y="0"/>
                  </a:cxn>
                  <a:cxn ang="0">
                    <a:pos x="54" y="18"/>
                  </a:cxn>
                  <a:cxn ang="0">
                    <a:pos x="24" y="30"/>
                  </a:cxn>
                  <a:cxn ang="0">
                    <a:pos x="18" y="66"/>
                  </a:cxn>
                  <a:cxn ang="0">
                    <a:pos x="42" y="114"/>
                  </a:cxn>
                  <a:cxn ang="0">
                    <a:pos x="48" y="162"/>
                  </a:cxn>
                  <a:cxn ang="0">
                    <a:pos x="0" y="353"/>
                  </a:cxn>
                  <a:cxn ang="0">
                    <a:pos x="54" y="233"/>
                  </a:cxn>
                  <a:cxn ang="0">
                    <a:pos x="84" y="216"/>
                  </a:cxn>
                  <a:cxn ang="0">
                    <a:pos x="126" y="126"/>
                  </a:cxn>
                  <a:cxn ang="0">
                    <a:pos x="144" y="120"/>
                  </a:cxn>
                  <a:cxn ang="0">
                    <a:pos x="144" y="90"/>
                  </a:cxn>
                  <a:cxn ang="0">
                    <a:pos x="186" y="66"/>
                  </a:cxn>
                  <a:cxn ang="0">
                    <a:pos x="162" y="60"/>
                  </a:cxn>
                  <a:cxn ang="0">
                    <a:pos x="36" y="0"/>
                  </a:cxn>
                  <a:cxn ang="0">
                    <a:pos x="36" y="0"/>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lnTo>
                      <a:pt x="36" y="0"/>
                    </a:lnTo>
                    <a:close/>
                  </a:path>
                </a:pathLst>
              </a:custGeom>
              <a:solidFill>
                <a:schemeClr val="bg2"/>
              </a:solidFill>
              <a:ln w="9525">
                <a:noFill/>
                <a:round/>
                <a:headEnd/>
                <a:tailEnd/>
              </a:ln>
            </p:spPr>
            <p:txBody>
              <a:bodyPr/>
              <a:lstStyle/>
              <a:p>
                <a:pPr>
                  <a:defRPr/>
                </a:pPr>
                <a:endParaRPr lang="en-US"/>
              </a:p>
            </p:txBody>
          </p:sp>
          <p:sp>
            <p:nvSpPr>
              <p:cNvPr id="4107" name="Freeform 11"/>
              <p:cNvSpPr>
                <a:spLocks/>
              </p:cNvSpPr>
              <p:nvPr userDrawn="1"/>
            </p:nvSpPr>
            <p:spPr bwMode="ltGray">
              <a:xfrm>
                <a:off x="3030" y="3893"/>
                <a:ext cx="378" cy="271"/>
              </a:xfrm>
              <a:custGeom>
                <a:avLst/>
                <a:gdLst/>
                <a:ahLst/>
                <a:cxnLst>
                  <a:cxn ang="0">
                    <a:pos x="18" y="0"/>
                  </a:cxn>
                  <a:cxn ang="0">
                    <a:pos x="12" y="13"/>
                  </a:cxn>
                  <a:cxn ang="0">
                    <a:pos x="0" y="40"/>
                  </a:cxn>
                  <a:cxn ang="0">
                    <a:pos x="60" y="121"/>
                  </a:cxn>
                  <a:cxn ang="0">
                    <a:pos x="310" y="271"/>
                  </a:cxn>
                  <a:cxn ang="0">
                    <a:pos x="290" y="139"/>
                  </a:cxn>
                  <a:cxn ang="0">
                    <a:pos x="378" y="76"/>
                  </a:cxn>
                  <a:cxn ang="0">
                    <a:pos x="251" y="94"/>
                  </a:cxn>
                  <a:cxn ang="0">
                    <a:pos x="90" y="54"/>
                  </a:cxn>
                  <a:cxn ang="0">
                    <a:pos x="18" y="0"/>
                  </a:cxn>
                  <a:cxn ang="0">
                    <a:pos x="18" y="0"/>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lnTo>
                      <a:pt x="18" y="0"/>
                    </a:lnTo>
                    <a:close/>
                  </a:path>
                </a:pathLst>
              </a:custGeom>
              <a:solidFill>
                <a:schemeClr val="bg2"/>
              </a:solidFill>
              <a:ln w="9525">
                <a:noFill/>
                <a:round/>
                <a:headEnd/>
                <a:tailEnd/>
              </a:ln>
            </p:spPr>
            <p:txBody>
              <a:bodyPr/>
              <a:lstStyle/>
              <a:p>
                <a:pPr>
                  <a:defRPr/>
                </a:pPr>
                <a:endParaRPr lang="en-US"/>
              </a:p>
            </p:txBody>
          </p:sp>
          <p:sp>
            <p:nvSpPr>
              <p:cNvPr id="4108" name="Freeform 12"/>
              <p:cNvSpPr>
                <a:spLocks/>
              </p:cNvSpPr>
              <p:nvPr userDrawn="1"/>
            </p:nvSpPr>
            <p:spPr bwMode="ltGray">
              <a:xfrm>
                <a:off x="3628" y="3866"/>
                <a:ext cx="155" cy="74"/>
              </a:xfrm>
              <a:custGeom>
                <a:avLst/>
                <a:gdLst/>
                <a:ahLst/>
                <a:cxnLst>
                  <a:cxn ang="0">
                    <a:pos x="114" y="0"/>
                  </a:cxn>
                  <a:cxn ang="0">
                    <a:pos x="0" y="0"/>
                  </a:cxn>
                  <a:cxn ang="0">
                    <a:pos x="0" y="0"/>
                  </a:cxn>
                  <a:cxn ang="0">
                    <a:pos x="6" y="6"/>
                  </a:cxn>
                  <a:cxn ang="0">
                    <a:pos x="6" y="18"/>
                  </a:cxn>
                  <a:cxn ang="0">
                    <a:pos x="0" y="24"/>
                  </a:cxn>
                  <a:cxn ang="0">
                    <a:pos x="78" y="60"/>
                  </a:cxn>
                  <a:cxn ang="0">
                    <a:pos x="96" y="42"/>
                  </a:cxn>
                  <a:cxn ang="0">
                    <a:pos x="155" y="66"/>
                  </a:cxn>
                  <a:cxn ang="0">
                    <a:pos x="126" y="24"/>
                  </a:cxn>
                  <a:cxn ang="0">
                    <a:pos x="149" y="0"/>
                  </a:cxn>
                  <a:cxn ang="0">
                    <a:pos x="114" y="0"/>
                  </a:cxn>
                  <a:cxn ang="0">
                    <a:pos x="114" y="0"/>
                  </a:cxn>
                </a:cxnLst>
                <a:rect l="0" t="0" r="r" b="b"/>
                <a:pathLst>
                  <a:path w="155" h="66">
                    <a:moveTo>
                      <a:pt x="114" y="0"/>
                    </a:moveTo>
                    <a:lnTo>
                      <a:pt x="0" y="0"/>
                    </a:lnTo>
                    <a:lnTo>
                      <a:pt x="0" y="0"/>
                    </a:lnTo>
                    <a:lnTo>
                      <a:pt x="6" y="6"/>
                    </a:lnTo>
                    <a:lnTo>
                      <a:pt x="6" y="18"/>
                    </a:lnTo>
                    <a:lnTo>
                      <a:pt x="0" y="24"/>
                    </a:lnTo>
                    <a:lnTo>
                      <a:pt x="78" y="60"/>
                    </a:lnTo>
                    <a:lnTo>
                      <a:pt x="96" y="42"/>
                    </a:lnTo>
                    <a:lnTo>
                      <a:pt x="155" y="66"/>
                    </a:lnTo>
                    <a:lnTo>
                      <a:pt x="126" y="24"/>
                    </a:lnTo>
                    <a:lnTo>
                      <a:pt x="149" y="0"/>
                    </a:lnTo>
                    <a:lnTo>
                      <a:pt x="114" y="0"/>
                    </a:lnTo>
                    <a:lnTo>
                      <a:pt x="114" y="0"/>
                    </a:lnTo>
                    <a:close/>
                  </a:path>
                </a:pathLst>
              </a:custGeom>
              <a:solidFill>
                <a:schemeClr val="bg2"/>
              </a:solidFill>
              <a:ln w="9525">
                <a:noFill/>
                <a:round/>
                <a:headEnd/>
                <a:tailEnd/>
              </a:ln>
            </p:spPr>
            <p:txBody>
              <a:bodyPr/>
              <a:lstStyle/>
              <a:p>
                <a:pPr>
                  <a:defRPr/>
                </a:pPr>
                <a:endParaRPr lang="en-US"/>
              </a:p>
            </p:txBody>
          </p:sp>
          <p:sp>
            <p:nvSpPr>
              <p:cNvPr id="4109" name="Freeform 13"/>
              <p:cNvSpPr>
                <a:spLocks/>
              </p:cNvSpPr>
              <p:nvPr userDrawn="1"/>
            </p:nvSpPr>
            <p:spPr bwMode="ltGray">
              <a:xfrm>
                <a:off x="2486" y="3859"/>
                <a:ext cx="42" cy="81"/>
              </a:xfrm>
              <a:custGeom>
                <a:avLst/>
                <a:gdLst/>
                <a:ahLst/>
                <a:cxnLst>
                  <a:cxn ang="0">
                    <a:pos x="6" y="36"/>
                  </a:cxn>
                  <a:cxn ang="0">
                    <a:pos x="0" y="18"/>
                  </a:cxn>
                  <a:cxn ang="0">
                    <a:pos x="12" y="6"/>
                  </a:cxn>
                  <a:cxn ang="0">
                    <a:pos x="0" y="6"/>
                  </a:cxn>
                  <a:cxn ang="0">
                    <a:pos x="12" y="6"/>
                  </a:cxn>
                  <a:cxn ang="0">
                    <a:pos x="24" y="6"/>
                  </a:cxn>
                  <a:cxn ang="0">
                    <a:pos x="36" y="6"/>
                  </a:cxn>
                  <a:cxn ang="0">
                    <a:pos x="42" y="0"/>
                  </a:cxn>
                  <a:cxn ang="0">
                    <a:pos x="30" y="18"/>
                  </a:cxn>
                  <a:cxn ang="0">
                    <a:pos x="42" y="48"/>
                  </a:cxn>
                  <a:cxn ang="0">
                    <a:pos x="12" y="72"/>
                  </a:cxn>
                  <a:cxn ang="0">
                    <a:pos x="6" y="36"/>
                  </a:cxn>
                  <a:cxn ang="0">
                    <a:pos x="6" y="36"/>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lnTo>
                      <a:pt x="6" y="36"/>
                    </a:lnTo>
                    <a:close/>
                  </a:path>
                </a:pathLst>
              </a:custGeom>
              <a:solidFill>
                <a:schemeClr val="bg2"/>
              </a:solidFill>
              <a:ln w="9525">
                <a:noFill/>
                <a:round/>
                <a:headEnd/>
                <a:tailEnd/>
              </a:ln>
            </p:spPr>
            <p:txBody>
              <a:bodyPr/>
              <a:lstStyle/>
              <a:p>
                <a:pPr>
                  <a:defRPr/>
                </a:pPr>
                <a:endParaRPr lang="en-US"/>
              </a:p>
            </p:txBody>
          </p:sp>
        </p:grpSp>
        <p:sp>
          <p:nvSpPr>
            <p:cNvPr id="4110"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defRPr/>
              </a:pPr>
              <a:endParaRPr lang="en-US"/>
            </a:p>
          </p:txBody>
        </p:sp>
      </p:grpSp>
      <p:grpSp>
        <p:nvGrpSpPr>
          <p:cNvPr id="1029" name="Group 15"/>
          <p:cNvGrpSpPr>
            <a:grpSpLocks/>
          </p:cNvGrpSpPr>
          <p:nvPr/>
        </p:nvGrpSpPr>
        <p:grpSpPr bwMode="auto">
          <a:xfrm>
            <a:off x="627063" y="6021388"/>
            <a:ext cx="5684837" cy="849312"/>
            <a:chOff x="395" y="3793"/>
            <a:chExt cx="3581" cy="535"/>
          </a:xfrm>
        </p:grpSpPr>
        <p:sp>
          <p:nvSpPr>
            <p:cNvPr id="4112" name="Freeform 16"/>
            <p:cNvSpPr>
              <a:spLocks/>
            </p:cNvSpPr>
            <p:nvPr/>
          </p:nvSpPr>
          <p:spPr bwMode="auto">
            <a:xfrm>
              <a:off x="1196" y="3793"/>
              <a:ext cx="365" cy="291"/>
            </a:xfrm>
            <a:custGeom>
              <a:avLst/>
              <a:gdLst/>
              <a:ahLst/>
              <a:cxnLst>
                <a:cxn ang="0">
                  <a:pos x="24" y="24"/>
                </a:cxn>
                <a:cxn ang="0">
                  <a:pos x="0" y="60"/>
                </a:cxn>
                <a:cxn ang="0">
                  <a:pos x="66" y="108"/>
                </a:cxn>
                <a:cxn ang="0">
                  <a:pos x="143" y="180"/>
                </a:cxn>
                <a:cxn ang="0">
                  <a:pos x="191" y="168"/>
                </a:cxn>
                <a:cxn ang="0">
                  <a:pos x="341" y="287"/>
                </a:cxn>
                <a:cxn ang="0">
                  <a:pos x="305" y="174"/>
                </a:cxn>
                <a:cxn ang="0">
                  <a:pos x="365" y="132"/>
                </a:cxn>
                <a:cxn ang="0">
                  <a:pos x="359" y="126"/>
                </a:cxn>
                <a:cxn ang="0">
                  <a:pos x="335" y="114"/>
                </a:cxn>
                <a:cxn ang="0">
                  <a:pos x="299" y="90"/>
                </a:cxn>
                <a:cxn ang="0">
                  <a:pos x="257" y="72"/>
                </a:cxn>
                <a:cxn ang="0">
                  <a:pos x="215" y="54"/>
                </a:cxn>
                <a:cxn ang="0">
                  <a:pos x="173" y="36"/>
                </a:cxn>
                <a:cxn ang="0">
                  <a:pos x="143" y="24"/>
                </a:cxn>
                <a:cxn ang="0">
                  <a:pos x="131" y="18"/>
                </a:cxn>
                <a:cxn ang="0">
                  <a:pos x="107" y="18"/>
                </a:cxn>
                <a:cxn ang="0">
                  <a:pos x="95" y="18"/>
                </a:cxn>
                <a:cxn ang="0">
                  <a:pos x="72" y="12"/>
                </a:cxn>
                <a:cxn ang="0">
                  <a:pos x="66" y="12"/>
                </a:cxn>
                <a:cxn ang="0">
                  <a:pos x="54" y="6"/>
                </a:cxn>
                <a:cxn ang="0">
                  <a:pos x="42" y="0"/>
                </a:cxn>
                <a:cxn ang="0">
                  <a:pos x="30" y="0"/>
                </a:cxn>
                <a:cxn ang="0">
                  <a:pos x="24" y="24"/>
                </a:cxn>
                <a:cxn ang="0">
                  <a:pos x="24" y="24"/>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lnTo>
                    <a:pt x="24" y="24"/>
                  </a:lnTo>
                  <a:close/>
                </a:path>
              </a:pathLst>
            </a:custGeom>
            <a:solidFill>
              <a:schemeClr val="bg2"/>
            </a:solidFill>
            <a:ln w="9525">
              <a:noFill/>
              <a:round/>
              <a:headEnd/>
              <a:tailEnd/>
            </a:ln>
          </p:spPr>
          <p:txBody>
            <a:bodyPr/>
            <a:lstStyle/>
            <a:p>
              <a:pPr>
                <a:defRPr/>
              </a:pPr>
              <a:endParaRPr lang="en-US"/>
            </a:p>
          </p:txBody>
        </p:sp>
        <p:sp>
          <p:nvSpPr>
            <p:cNvPr id="4113" name="Freeform 17"/>
            <p:cNvSpPr>
              <a:spLocks/>
            </p:cNvSpPr>
            <p:nvPr/>
          </p:nvSpPr>
          <p:spPr bwMode="auto">
            <a:xfrm>
              <a:off x="1943" y="3829"/>
              <a:ext cx="2033" cy="499"/>
            </a:xfrm>
            <a:custGeom>
              <a:avLst/>
              <a:gdLst/>
              <a:ahLst/>
              <a:cxnLst>
                <a:cxn ang="0">
                  <a:pos x="186" y="18"/>
                </a:cxn>
                <a:cxn ang="0">
                  <a:pos x="138" y="6"/>
                </a:cxn>
                <a:cxn ang="0">
                  <a:pos x="96" y="0"/>
                </a:cxn>
                <a:cxn ang="0">
                  <a:pos x="36" y="0"/>
                </a:cxn>
                <a:cxn ang="0">
                  <a:pos x="12" y="25"/>
                </a:cxn>
                <a:cxn ang="0">
                  <a:pos x="0" y="128"/>
                </a:cxn>
                <a:cxn ang="0">
                  <a:pos x="60" y="104"/>
                </a:cxn>
                <a:cxn ang="0">
                  <a:pos x="90" y="134"/>
                </a:cxn>
                <a:cxn ang="0">
                  <a:pos x="150" y="153"/>
                </a:cxn>
                <a:cxn ang="0">
                  <a:pos x="209" y="273"/>
                </a:cxn>
                <a:cxn ang="0">
                  <a:pos x="401" y="359"/>
                </a:cxn>
                <a:cxn ang="0">
                  <a:pos x="777" y="359"/>
                </a:cxn>
                <a:cxn ang="0">
                  <a:pos x="2033" y="499"/>
                </a:cxn>
                <a:cxn ang="0">
                  <a:pos x="2033" y="499"/>
                </a:cxn>
                <a:cxn ang="0">
                  <a:pos x="1991" y="493"/>
                </a:cxn>
                <a:cxn ang="0">
                  <a:pos x="676" y="243"/>
                </a:cxn>
                <a:cxn ang="0">
                  <a:pos x="514" y="159"/>
                </a:cxn>
                <a:cxn ang="0">
                  <a:pos x="425" y="110"/>
                </a:cxn>
                <a:cxn ang="0">
                  <a:pos x="365" y="92"/>
                </a:cxn>
                <a:cxn ang="0">
                  <a:pos x="281" y="61"/>
                </a:cxn>
                <a:cxn ang="0">
                  <a:pos x="186" y="18"/>
                </a:cxn>
                <a:cxn ang="0">
                  <a:pos x="186" y="18"/>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2033" y="499"/>
                  </a:lnTo>
                  <a:lnTo>
                    <a:pt x="1991" y="493"/>
                  </a:lnTo>
                  <a:lnTo>
                    <a:pt x="676" y="243"/>
                  </a:lnTo>
                  <a:lnTo>
                    <a:pt x="514" y="159"/>
                  </a:lnTo>
                  <a:lnTo>
                    <a:pt x="425" y="110"/>
                  </a:lnTo>
                  <a:lnTo>
                    <a:pt x="365" y="92"/>
                  </a:lnTo>
                  <a:lnTo>
                    <a:pt x="281" y="61"/>
                  </a:lnTo>
                  <a:lnTo>
                    <a:pt x="186" y="18"/>
                  </a:lnTo>
                  <a:lnTo>
                    <a:pt x="186" y="18"/>
                  </a:lnTo>
                  <a:close/>
                </a:path>
              </a:pathLst>
            </a:custGeom>
            <a:solidFill>
              <a:schemeClr val="bg2"/>
            </a:solidFill>
            <a:ln w="9525">
              <a:noFill/>
              <a:round/>
              <a:headEnd/>
              <a:tailEnd/>
            </a:ln>
          </p:spPr>
          <p:txBody>
            <a:bodyPr/>
            <a:lstStyle/>
            <a:p>
              <a:pPr>
                <a:defRPr/>
              </a:pPr>
              <a:endParaRPr lang="en-US"/>
            </a:p>
          </p:txBody>
        </p:sp>
        <p:sp>
          <p:nvSpPr>
            <p:cNvPr id="4114" name="Freeform 18"/>
            <p:cNvSpPr>
              <a:spLocks/>
            </p:cNvSpPr>
            <p:nvPr/>
          </p:nvSpPr>
          <p:spPr bwMode="auto">
            <a:xfrm>
              <a:off x="1830" y="3823"/>
              <a:ext cx="71" cy="61"/>
            </a:xfrm>
            <a:custGeom>
              <a:avLst/>
              <a:gdLst/>
              <a:ahLst/>
              <a:cxnLst>
                <a:cxn ang="0">
                  <a:pos x="0" y="18"/>
                </a:cxn>
                <a:cxn ang="0">
                  <a:pos x="6" y="18"/>
                </a:cxn>
                <a:cxn ang="0">
                  <a:pos x="12" y="12"/>
                </a:cxn>
                <a:cxn ang="0">
                  <a:pos x="6" y="6"/>
                </a:cxn>
                <a:cxn ang="0">
                  <a:pos x="0" y="0"/>
                </a:cxn>
                <a:cxn ang="0">
                  <a:pos x="29" y="18"/>
                </a:cxn>
                <a:cxn ang="0">
                  <a:pos x="53" y="18"/>
                </a:cxn>
                <a:cxn ang="0">
                  <a:pos x="59" y="30"/>
                </a:cxn>
                <a:cxn ang="0">
                  <a:pos x="65" y="42"/>
                </a:cxn>
                <a:cxn ang="0">
                  <a:pos x="71" y="54"/>
                </a:cxn>
                <a:cxn ang="0">
                  <a:pos x="71" y="60"/>
                </a:cxn>
                <a:cxn ang="0">
                  <a:pos x="59" y="54"/>
                </a:cxn>
                <a:cxn ang="0">
                  <a:pos x="47" y="42"/>
                </a:cxn>
                <a:cxn ang="0">
                  <a:pos x="23" y="30"/>
                </a:cxn>
                <a:cxn ang="0">
                  <a:pos x="23" y="36"/>
                </a:cxn>
                <a:cxn ang="0">
                  <a:pos x="18" y="42"/>
                </a:cxn>
                <a:cxn ang="0">
                  <a:pos x="12" y="48"/>
                </a:cxn>
                <a:cxn ang="0">
                  <a:pos x="6" y="48"/>
                </a:cxn>
                <a:cxn ang="0">
                  <a:pos x="6" y="48"/>
                </a:cxn>
                <a:cxn ang="0">
                  <a:pos x="6" y="36"/>
                </a:cxn>
                <a:cxn ang="0">
                  <a:pos x="0" y="18"/>
                </a:cxn>
                <a:cxn ang="0">
                  <a:pos x="0" y="18"/>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48"/>
                  </a:lnTo>
                  <a:lnTo>
                    <a:pt x="6" y="36"/>
                  </a:lnTo>
                  <a:lnTo>
                    <a:pt x="0" y="18"/>
                  </a:lnTo>
                  <a:lnTo>
                    <a:pt x="0" y="18"/>
                  </a:lnTo>
                  <a:close/>
                </a:path>
              </a:pathLst>
            </a:custGeom>
            <a:solidFill>
              <a:schemeClr val="bg2"/>
            </a:solidFill>
            <a:ln w="9525">
              <a:noFill/>
              <a:round/>
              <a:headEnd/>
              <a:tailEnd/>
            </a:ln>
          </p:spPr>
          <p:txBody>
            <a:bodyPr/>
            <a:lstStyle/>
            <a:p>
              <a:pPr>
                <a:defRPr/>
              </a:pPr>
              <a:endParaRPr lang="en-US"/>
            </a:p>
          </p:txBody>
        </p:sp>
        <p:sp>
          <p:nvSpPr>
            <p:cNvPr id="4115" name="Freeform 19"/>
            <p:cNvSpPr>
              <a:spLocks/>
            </p:cNvSpPr>
            <p:nvPr/>
          </p:nvSpPr>
          <p:spPr bwMode="auto">
            <a:xfrm>
              <a:off x="855" y="3842"/>
              <a:ext cx="161" cy="164"/>
            </a:xfrm>
            <a:custGeom>
              <a:avLst/>
              <a:gdLst/>
              <a:ahLst/>
              <a:cxnLst>
                <a:cxn ang="0">
                  <a:pos x="30" y="0"/>
                </a:cxn>
                <a:cxn ang="0">
                  <a:pos x="48" y="6"/>
                </a:cxn>
                <a:cxn ang="0">
                  <a:pos x="72" y="6"/>
                </a:cxn>
                <a:cxn ang="0">
                  <a:pos x="114" y="12"/>
                </a:cxn>
                <a:cxn ang="0">
                  <a:pos x="96" y="54"/>
                </a:cxn>
                <a:cxn ang="0">
                  <a:pos x="96" y="60"/>
                </a:cxn>
                <a:cxn ang="0">
                  <a:pos x="102" y="72"/>
                </a:cxn>
                <a:cxn ang="0">
                  <a:pos x="108" y="84"/>
                </a:cxn>
                <a:cxn ang="0">
                  <a:pos x="120" y="96"/>
                </a:cxn>
                <a:cxn ang="0">
                  <a:pos x="143" y="114"/>
                </a:cxn>
                <a:cxn ang="0">
                  <a:pos x="155" y="138"/>
                </a:cxn>
                <a:cxn ang="0">
                  <a:pos x="161" y="156"/>
                </a:cxn>
                <a:cxn ang="0">
                  <a:pos x="161" y="162"/>
                </a:cxn>
                <a:cxn ang="0">
                  <a:pos x="96" y="102"/>
                </a:cxn>
                <a:cxn ang="0">
                  <a:pos x="30" y="54"/>
                </a:cxn>
                <a:cxn ang="0">
                  <a:pos x="0" y="0"/>
                </a:cxn>
                <a:cxn ang="0">
                  <a:pos x="30" y="0"/>
                </a:cxn>
                <a:cxn ang="0">
                  <a:pos x="30" y="0"/>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lnTo>
                    <a:pt x="30" y="0"/>
                  </a:lnTo>
                  <a:close/>
                </a:path>
              </a:pathLst>
            </a:custGeom>
            <a:solidFill>
              <a:schemeClr val="bg2"/>
            </a:solidFill>
            <a:ln w="9525">
              <a:noFill/>
              <a:round/>
              <a:headEnd/>
              <a:tailEnd/>
            </a:ln>
          </p:spPr>
          <p:txBody>
            <a:bodyPr/>
            <a:lstStyle/>
            <a:p>
              <a:pPr>
                <a:defRPr/>
              </a:pPr>
              <a:endParaRPr lang="en-US"/>
            </a:p>
          </p:txBody>
        </p:sp>
        <p:sp>
          <p:nvSpPr>
            <p:cNvPr id="4116" name="Freeform 20"/>
            <p:cNvSpPr>
              <a:spLocks/>
            </p:cNvSpPr>
            <p:nvPr/>
          </p:nvSpPr>
          <p:spPr bwMode="auto">
            <a:xfrm>
              <a:off x="706" y="3854"/>
              <a:ext cx="59" cy="61"/>
            </a:xfrm>
            <a:custGeom>
              <a:avLst/>
              <a:gdLst/>
              <a:ahLst/>
              <a:cxnLst>
                <a:cxn ang="0">
                  <a:pos x="59" y="6"/>
                </a:cxn>
                <a:cxn ang="0">
                  <a:pos x="41" y="30"/>
                </a:cxn>
                <a:cxn ang="0">
                  <a:pos x="41" y="36"/>
                </a:cxn>
                <a:cxn ang="0">
                  <a:pos x="47" y="42"/>
                </a:cxn>
                <a:cxn ang="0">
                  <a:pos x="53" y="54"/>
                </a:cxn>
                <a:cxn ang="0">
                  <a:pos x="53" y="60"/>
                </a:cxn>
                <a:cxn ang="0">
                  <a:pos x="47" y="54"/>
                </a:cxn>
                <a:cxn ang="0">
                  <a:pos x="35" y="48"/>
                </a:cxn>
                <a:cxn ang="0">
                  <a:pos x="23" y="36"/>
                </a:cxn>
                <a:cxn ang="0">
                  <a:pos x="17" y="30"/>
                </a:cxn>
                <a:cxn ang="0">
                  <a:pos x="0" y="0"/>
                </a:cxn>
                <a:cxn ang="0">
                  <a:pos x="59" y="6"/>
                </a:cxn>
                <a:cxn ang="0">
                  <a:pos x="59" y="6"/>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lnTo>
                    <a:pt x="59" y="6"/>
                  </a:lnTo>
                  <a:close/>
                </a:path>
              </a:pathLst>
            </a:custGeom>
            <a:solidFill>
              <a:schemeClr val="bg2"/>
            </a:solidFill>
            <a:ln w="9525">
              <a:noFill/>
              <a:round/>
              <a:headEnd/>
              <a:tailEnd/>
            </a:ln>
          </p:spPr>
          <p:txBody>
            <a:bodyPr/>
            <a:lstStyle/>
            <a:p>
              <a:pPr>
                <a:defRPr/>
              </a:pPr>
              <a:endParaRPr lang="en-US"/>
            </a:p>
          </p:txBody>
        </p:sp>
        <p:sp>
          <p:nvSpPr>
            <p:cNvPr id="4117" name="Freeform 21"/>
            <p:cNvSpPr>
              <a:spLocks/>
            </p:cNvSpPr>
            <p:nvPr/>
          </p:nvSpPr>
          <p:spPr bwMode="auto">
            <a:xfrm>
              <a:off x="395" y="3811"/>
              <a:ext cx="245" cy="207"/>
            </a:xfrm>
            <a:custGeom>
              <a:avLst/>
              <a:gdLst/>
              <a:ahLst/>
              <a:cxnLst>
                <a:cxn ang="0">
                  <a:pos x="233" y="36"/>
                </a:cxn>
                <a:cxn ang="0">
                  <a:pos x="245" y="42"/>
                </a:cxn>
                <a:cxn ang="0">
                  <a:pos x="209" y="84"/>
                </a:cxn>
                <a:cxn ang="0">
                  <a:pos x="143" y="132"/>
                </a:cxn>
                <a:cxn ang="0">
                  <a:pos x="167" y="156"/>
                </a:cxn>
                <a:cxn ang="0">
                  <a:pos x="179" y="204"/>
                </a:cxn>
                <a:cxn ang="0">
                  <a:pos x="77" y="132"/>
                </a:cxn>
                <a:cxn ang="0">
                  <a:pos x="47" y="84"/>
                </a:cxn>
                <a:cxn ang="0">
                  <a:pos x="89" y="66"/>
                </a:cxn>
                <a:cxn ang="0">
                  <a:pos x="59" y="36"/>
                </a:cxn>
                <a:cxn ang="0">
                  <a:pos x="0" y="12"/>
                </a:cxn>
                <a:cxn ang="0">
                  <a:pos x="0" y="0"/>
                </a:cxn>
                <a:cxn ang="0">
                  <a:pos x="6" y="0"/>
                </a:cxn>
                <a:cxn ang="0">
                  <a:pos x="12" y="0"/>
                </a:cxn>
                <a:cxn ang="0">
                  <a:pos x="47" y="6"/>
                </a:cxn>
                <a:cxn ang="0">
                  <a:pos x="77" y="6"/>
                </a:cxn>
                <a:cxn ang="0">
                  <a:pos x="83" y="6"/>
                </a:cxn>
                <a:cxn ang="0">
                  <a:pos x="89" y="6"/>
                </a:cxn>
                <a:cxn ang="0">
                  <a:pos x="101" y="12"/>
                </a:cxn>
                <a:cxn ang="0">
                  <a:pos x="125" y="12"/>
                </a:cxn>
                <a:cxn ang="0">
                  <a:pos x="143" y="18"/>
                </a:cxn>
                <a:cxn ang="0">
                  <a:pos x="149" y="18"/>
                </a:cxn>
                <a:cxn ang="0">
                  <a:pos x="149" y="18"/>
                </a:cxn>
                <a:cxn ang="0">
                  <a:pos x="203" y="24"/>
                </a:cxn>
                <a:cxn ang="0">
                  <a:pos x="233" y="36"/>
                </a:cxn>
                <a:cxn ang="0">
                  <a:pos x="233" y="36"/>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149" y="18"/>
                  </a:lnTo>
                  <a:lnTo>
                    <a:pt x="203" y="24"/>
                  </a:lnTo>
                  <a:lnTo>
                    <a:pt x="233" y="36"/>
                  </a:lnTo>
                  <a:lnTo>
                    <a:pt x="233" y="36"/>
                  </a:lnTo>
                  <a:close/>
                </a:path>
              </a:pathLst>
            </a:custGeom>
            <a:solidFill>
              <a:schemeClr val="bg2"/>
            </a:solidFill>
            <a:ln w="9525">
              <a:noFill/>
              <a:round/>
              <a:headEnd/>
              <a:tailEnd/>
            </a:ln>
          </p:spPr>
          <p:txBody>
            <a:bodyPr/>
            <a:lstStyle/>
            <a:p>
              <a:pPr>
                <a:defRPr/>
              </a:pPr>
              <a:endParaRPr lang="en-US"/>
            </a:p>
          </p:txBody>
        </p:sp>
      </p:grpSp>
      <p:sp>
        <p:nvSpPr>
          <p:cNvPr id="4118" name="Rectangle 22"/>
          <p:cNvSpPr>
            <a:spLocks noGrp="1" noChangeArrowheads="1"/>
          </p:cNvSpPr>
          <p:nvPr>
            <p:ph type="title"/>
          </p:nvPr>
        </p:nvSpPr>
        <p:spPr bwMode="auto">
          <a:xfrm>
            <a:off x="457200" y="2286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1" name="Rectangle 23"/>
          <p:cNvSpPr>
            <a:spLocks noGrp="1" noChangeArrowheads="1"/>
          </p:cNvSpPr>
          <p:nvPr>
            <p:ph type="body" idx="1"/>
          </p:nvPr>
        </p:nvSpPr>
        <p:spPr bwMode="auto">
          <a:xfrm>
            <a:off x="457200" y="16002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20" name="Rectangle 2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smtClean="0">
                <a:effectLst>
                  <a:outerShdw blurRad="38100" dist="38100" dir="2700000" algn="tl">
                    <a:srgbClr val="000000"/>
                  </a:outerShdw>
                </a:effectLst>
              </a:defRPr>
            </a:lvl1pPr>
          </a:lstStyle>
          <a:p>
            <a:pPr>
              <a:defRPr/>
            </a:pPr>
            <a:endParaRPr lang="en-US"/>
          </a:p>
        </p:txBody>
      </p:sp>
      <p:sp>
        <p:nvSpPr>
          <p:cNvPr id="4121" name="Rectangle 2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smtClean="0">
                <a:effectLst>
                  <a:outerShdw blurRad="38100" dist="38100" dir="2700000" algn="tl">
                    <a:srgbClr val="000000"/>
                  </a:outerShdw>
                </a:effectLst>
              </a:defRPr>
            </a:lvl1pPr>
          </a:lstStyle>
          <a:p>
            <a:pPr>
              <a:defRPr/>
            </a:pPr>
            <a:endParaRPr lang="en-US"/>
          </a:p>
        </p:txBody>
      </p:sp>
      <p:sp>
        <p:nvSpPr>
          <p:cNvPr id="4122" name="Rectangle 2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effectLst>
                  <a:outerShdw blurRad="38100" dist="38100" dir="2700000" algn="tl">
                    <a:srgbClr val="000000"/>
                  </a:outerShdw>
                </a:effectLst>
              </a:defRPr>
            </a:lvl1pPr>
          </a:lstStyle>
          <a:p>
            <a:pPr>
              <a:defRPr/>
            </a:pPr>
            <a:fld id="{74869480-28D4-43ED-B0A1-FD429DF7C15E}"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3672" r:id="rId1"/>
    <p:sldLayoutId id="2147483671" r:id="rId2"/>
    <p:sldLayoutId id="2147483670" r:id="rId3"/>
    <p:sldLayoutId id="2147483669" r:id="rId4"/>
    <p:sldLayoutId id="2147483668" r:id="rId5"/>
    <p:sldLayoutId id="2147483667" r:id="rId6"/>
    <p:sldLayoutId id="2147483666" r:id="rId7"/>
    <p:sldLayoutId id="2147483665" r:id="rId8"/>
    <p:sldLayoutId id="2147483664" r:id="rId9"/>
    <p:sldLayoutId id="2147483663" r:id="rId10"/>
    <p:sldLayoutId id="2147483662"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defRPr>
      </a:lvl5pPr>
      <a:lvl6pPr marL="2514600" indent="-228600" algn="l" rtl="0" fontAlgn="base">
        <a:spcBef>
          <a:spcPct val="20000"/>
        </a:spcBef>
        <a:spcAft>
          <a:spcPct val="0"/>
        </a:spcAft>
        <a:buClr>
          <a:schemeClr val="tx2"/>
        </a:buClr>
        <a:buChar char="•"/>
        <a:defRPr sz="2000">
          <a:solidFill>
            <a:schemeClr val="tx1"/>
          </a:solidFill>
          <a:latin typeface="+mn-lt"/>
        </a:defRPr>
      </a:lvl6pPr>
      <a:lvl7pPr marL="2971800" indent="-228600" algn="l" rtl="0" fontAlgn="base">
        <a:spcBef>
          <a:spcPct val="20000"/>
        </a:spcBef>
        <a:spcAft>
          <a:spcPct val="0"/>
        </a:spcAft>
        <a:buClr>
          <a:schemeClr val="tx2"/>
        </a:buClr>
        <a:buChar char="•"/>
        <a:defRPr sz="2000">
          <a:solidFill>
            <a:schemeClr val="tx1"/>
          </a:solidFill>
          <a:latin typeface="+mn-lt"/>
        </a:defRPr>
      </a:lvl7pPr>
      <a:lvl8pPr marL="3429000" indent="-228600" algn="l" rtl="0" fontAlgn="base">
        <a:spcBef>
          <a:spcPct val="20000"/>
        </a:spcBef>
        <a:spcAft>
          <a:spcPct val="0"/>
        </a:spcAft>
        <a:buClr>
          <a:schemeClr val="tx2"/>
        </a:buClr>
        <a:buChar char="•"/>
        <a:defRPr sz="2000">
          <a:solidFill>
            <a:schemeClr val="tx1"/>
          </a:solidFill>
          <a:latin typeface="+mn-lt"/>
        </a:defRPr>
      </a:lvl8pPr>
      <a:lvl9pPr marL="3886200" indent="-228600" algn="l" rtl="0" fontAlgn="base">
        <a:spcBef>
          <a:spcPct val="20000"/>
        </a:spcBef>
        <a:spcAft>
          <a:spcPct val="0"/>
        </a:spcAft>
        <a:buClr>
          <a:schemeClr val="tx2"/>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2130425"/>
            <a:ext cx="7772400" cy="1470025"/>
          </a:xfrm>
        </p:spPr>
        <p:txBody>
          <a:bodyPr/>
          <a:lstStyle/>
          <a:p>
            <a:pPr eaLnBrk="1" hangingPunct="1"/>
            <a:r>
              <a:rPr lang="en-US" sz="5000" dirty="0" smtClean="0"/>
              <a:t>In Memory of “Dr. Doom”</a:t>
            </a:r>
            <a:br>
              <a:rPr lang="en-US" sz="5000" dirty="0" smtClean="0"/>
            </a:br>
            <a:r>
              <a:rPr lang="en-US" dirty="0" smtClean="0"/>
              <a:t>Dr. Gene Zimmerman – W3ZZ</a:t>
            </a:r>
            <a:r>
              <a:rPr lang="en-US" sz="5000" dirty="0" smtClean="0"/>
              <a:t/>
            </a:r>
            <a:br>
              <a:rPr lang="en-US" sz="5000" dirty="0" smtClean="0"/>
            </a:br>
            <a:r>
              <a:rPr lang="en-US" sz="5000" dirty="0" smtClean="0"/>
              <a:t/>
            </a:r>
            <a:br>
              <a:rPr lang="en-US" sz="5000" dirty="0" smtClean="0"/>
            </a:br>
            <a:r>
              <a:rPr lang="en-US" sz="5000" dirty="0" smtClean="0"/>
              <a:t> </a:t>
            </a:r>
            <a:r>
              <a:rPr lang="en-US" sz="6600" dirty="0" smtClean="0"/>
              <a:t>W3ZZ</a:t>
            </a:r>
            <a:r>
              <a:rPr lang="en-US" dirty="0" smtClean="0"/>
              <a:t/>
            </a:r>
            <a:br>
              <a:rPr lang="en-US" dirty="0" smtClean="0"/>
            </a:br>
            <a:r>
              <a:rPr lang="en-US" dirty="0" smtClean="0"/>
              <a:t/>
            </a:r>
            <a:br>
              <a:rPr lang="en-US" dirty="0" smtClean="0"/>
            </a:br>
            <a:endParaRPr lang="en-US" sz="3600" dirty="0" smtClean="0"/>
          </a:p>
        </p:txBody>
      </p:sp>
      <p:sp>
        <p:nvSpPr>
          <p:cNvPr id="3080" name="Rectangle 8"/>
          <p:cNvSpPr>
            <a:spLocks noGrp="1" noChangeArrowheads="1"/>
          </p:cNvSpPr>
          <p:nvPr>
            <p:ph type="subTitle" idx="4294967295"/>
          </p:nvPr>
        </p:nvSpPr>
        <p:spPr>
          <a:xfrm>
            <a:off x="1371600" y="3886200"/>
            <a:ext cx="6400800" cy="1752600"/>
          </a:xfrm>
        </p:spPr>
        <p:txBody>
          <a:bodyPr/>
          <a:lstStyle/>
          <a:p>
            <a:pPr marL="0" indent="0" algn="ctr">
              <a:buFontTx/>
              <a:buNone/>
            </a:pPr>
            <a:endParaRPr lang="en-US" dirty="0" smtClean="0"/>
          </a:p>
        </p:txBody>
      </p:sp>
      <p:pic>
        <p:nvPicPr>
          <p:cNvPr id="5" name="Picture 4" descr="PICT6081.JPG"/>
          <p:cNvPicPr>
            <a:picLocks noChangeAspect="1"/>
          </p:cNvPicPr>
          <p:nvPr/>
        </p:nvPicPr>
        <p:blipFill>
          <a:blip r:embed="rId2" cstate="print"/>
          <a:stretch>
            <a:fillRect/>
          </a:stretch>
        </p:blipFill>
        <p:spPr>
          <a:xfrm>
            <a:off x="2743200" y="2286000"/>
            <a:ext cx="4038600" cy="3028950"/>
          </a:xfrm>
          <a:prstGeom prst="rect">
            <a:avLst/>
          </a:prstGeom>
        </p:spPr>
      </p:pic>
      <p:sp>
        <p:nvSpPr>
          <p:cNvPr id="6" name="Rectangle 5"/>
          <p:cNvSpPr/>
          <p:nvPr/>
        </p:nvSpPr>
        <p:spPr>
          <a:xfrm>
            <a:off x="1981200" y="5410200"/>
            <a:ext cx="5402441" cy="523220"/>
          </a:xfrm>
          <a:prstGeom prst="rect">
            <a:avLst/>
          </a:prstGeom>
        </p:spPr>
        <p:txBody>
          <a:bodyPr wrap="none">
            <a:spAutoFit/>
          </a:bodyPr>
          <a:lstStyle/>
          <a:p>
            <a:r>
              <a:rPr lang="en-US" sz="2400" dirty="0" smtClean="0"/>
              <a:t>“QRM in </a:t>
            </a:r>
            <a:r>
              <a:rPr lang="en-US" sz="2800" dirty="0" smtClean="0"/>
              <a:t>heaven</a:t>
            </a:r>
            <a:r>
              <a:rPr lang="en-US" sz="2400" dirty="0" smtClean="0"/>
              <a:t> just went up 20 dB!”</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descr="2012-04-28_14-18-45_870.jpg"/>
          <p:cNvPicPr>
            <a:picLocks noChangeAspect="1"/>
          </p:cNvPicPr>
          <p:nvPr/>
        </p:nvPicPr>
        <p:blipFill>
          <a:blip r:embed="rId2" cstate="print"/>
          <a:stretch>
            <a:fillRect/>
          </a:stretch>
        </p:blipFill>
        <p:spPr>
          <a:xfrm>
            <a:off x="228600" y="152400"/>
            <a:ext cx="5677231" cy="3200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Content Placeholder 6" descr="2012-04-28_14-18-50_672.jpg"/>
          <p:cNvPicPr>
            <a:picLocks noGrp="1" noChangeAspect="1"/>
          </p:cNvPicPr>
          <p:nvPr>
            <p:ph idx="1"/>
          </p:nvPr>
        </p:nvPicPr>
        <p:blipFill>
          <a:blip r:embed="rId3" cstate="print"/>
          <a:stretch>
            <a:fillRect/>
          </a:stretch>
        </p:blipFill>
        <p:spPr>
          <a:xfrm>
            <a:off x="3352800" y="1752600"/>
            <a:ext cx="5663979" cy="319292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TextBox 8"/>
          <p:cNvSpPr txBox="1"/>
          <p:nvPr/>
        </p:nvSpPr>
        <p:spPr>
          <a:xfrm>
            <a:off x="2057400" y="2590800"/>
            <a:ext cx="1752600" cy="369332"/>
          </a:xfrm>
          <a:prstGeom prst="rect">
            <a:avLst/>
          </a:prstGeom>
          <a:noFill/>
        </p:spPr>
        <p:txBody>
          <a:bodyPr wrap="square" rtlCol="0">
            <a:spAutoFit/>
          </a:bodyPr>
          <a:lstStyle/>
          <a:p>
            <a:r>
              <a:rPr lang="en-US" dirty="0" smtClean="0"/>
              <a:t>North</a:t>
            </a:r>
            <a:endParaRPr lang="en-US" dirty="0"/>
          </a:p>
        </p:txBody>
      </p:sp>
      <p:sp>
        <p:nvSpPr>
          <p:cNvPr id="11" name="Rectangle 10"/>
          <p:cNvSpPr/>
          <p:nvPr/>
        </p:nvSpPr>
        <p:spPr>
          <a:xfrm>
            <a:off x="6400800" y="4267200"/>
            <a:ext cx="706284" cy="369332"/>
          </a:xfrm>
          <a:prstGeom prst="rect">
            <a:avLst/>
          </a:prstGeom>
        </p:spPr>
        <p:txBody>
          <a:bodyPr wrap="none">
            <a:spAutoFit/>
          </a:bodyPr>
          <a:lstStyle/>
          <a:p>
            <a:r>
              <a:rPr lang="en-US" dirty="0" smtClean="0"/>
              <a:t>West</a:t>
            </a:r>
            <a:endParaRPr lang="en-US" dirty="0"/>
          </a:p>
        </p:txBody>
      </p:sp>
      <p:sp>
        <p:nvSpPr>
          <p:cNvPr id="12" name="Rectangle 11"/>
          <p:cNvSpPr/>
          <p:nvPr/>
        </p:nvSpPr>
        <p:spPr>
          <a:xfrm>
            <a:off x="3200400" y="6096000"/>
            <a:ext cx="1261884" cy="369332"/>
          </a:xfrm>
          <a:prstGeom prst="rect">
            <a:avLst/>
          </a:prstGeom>
        </p:spPr>
        <p:txBody>
          <a:bodyPr wrap="none">
            <a:spAutoFit/>
          </a:bodyPr>
          <a:lstStyle/>
          <a:p>
            <a:r>
              <a:rPr lang="en-US" dirty="0" smtClean="0"/>
              <a:t>Southwest</a:t>
            </a:r>
            <a:endParaRPr lang="en-US" dirty="0"/>
          </a:p>
        </p:txBody>
      </p:sp>
      <p:sp>
        <p:nvSpPr>
          <p:cNvPr id="13" name="TextBox 12"/>
          <p:cNvSpPr txBox="1"/>
          <p:nvPr/>
        </p:nvSpPr>
        <p:spPr>
          <a:xfrm>
            <a:off x="5867400" y="304800"/>
            <a:ext cx="3124200" cy="830997"/>
          </a:xfrm>
          <a:prstGeom prst="rect">
            <a:avLst/>
          </a:prstGeom>
          <a:noFill/>
        </p:spPr>
        <p:txBody>
          <a:bodyPr wrap="square" rtlCol="0">
            <a:spAutoFit/>
          </a:bodyPr>
          <a:lstStyle/>
          <a:p>
            <a:r>
              <a:rPr lang="en-US" sz="2400" dirty="0" smtClean="0"/>
              <a:t>Views from atop the 140’ Microwave tower</a:t>
            </a:r>
            <a:endParaRPr lang="en-US" sz="2400" dirty="0"/>
          </a:p>
        </p:txBody>
      </p:sp>
      <p:pic>
        <p:nvPicPr>
          <p:cNvPr id="14" name="Picture 13" descr="2012-04-28_14-19-12_829.jpg"/>
          <p:cNvPicPr>
            <a:picLocks noChangeAspect="1"/>
          </p:cNvPicPr>
          <p:nvPr/>
        </p:nvPicPr>
        <p:blipFill>
          <a:blip r:embed="rId4" cstate="print"/>
          <a:stretch>
            <a:fillRect/>
          </a:stretch>
        </p:blipFill>
        <p:spPr>
          <a:xfrm>
            <a:off x="152400" y="3429000"/>
            <a:ext cx="5867400" cy="330760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Rectangle 14"/>
          <p:cNvSpPr/>
          <p:nvPr/>
        </p:nvSpPr>
        <p:spPr>
          <a:xfrm>
            <a:off x="3276600" y="6096000"/>
            <a:ext cx="1261884" cy="369332"/>
          </a:xfrm>
          <a:prstGeom prst="rect">
            <a:avLst/>
          </a:prstGeom>
        </p:spPr>
        <p:txBody>
          <a:bodyPr wrap="none">
            <a:spAutoFit/>
          </a:bodyPr>
          <a:lstStyle/>
          <a:p>
            <a:r>
              <a:rPr lang="en-US" dirty="0" smtClean="0"/>
              <a:t>Southwest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012-04-28_14-19-20_425.jpg"/>
          <p:cNvPicPr>
            <a:picLocks noChangeAspect="1"/>
          </p:cNvPicPr>
          <p:nvPr/>
        </p:nvPicPr>
        <p:blipFill>
          <a:blip r:embed="rId2" cstate="print"/>
          <a:stretch>
            <a:fillRect/>
          </a:stretch>
        </p:blipFill>
        <p:spPr>
          <a:xfrm>
            <a:off x="152400" y="152400"/>
            <a:ext cx="5947576" cy="3352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8" descr="2012-04-28_14-19-28_481.jpg"/>
          <p:cNvPicPr>
            <a:picLocks noChangeAspect="1"/>
          </p:cNvPicPr>
          <p:nvPr/>
        </p:nvPicPr>
        <p:blipFill>
          <a:blip r:embed="rId3" cstate="print"/>
          <a:stretch>
            <a:fillRect/>
          </a:stretch>
        </p:blipFill>
        <p:spPr>
          <a:xfrm>
            <a:off x="3276600" y="1828800"/>
            <a:ext cx="5677231" cy="32004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Title 1"/>
          <p:cNvSpPr>
            <a:spLocks noGrp="1"/>
          </p:cNvSpPr>
          <p:nvPr>
            <p:ph type="title"/>
          </p:nvPr>
        </p:nvSpPr>
        <p:spPr/>
        <p:txBody>
          <a:bodyPr/>
          <a:lstStyle/>
          <a:p>
            <a:endParaRPr lang="en-US"/>
          </a:p>
        </p:txBody>
      </p:sp>
      <p:sp>
        <p:nvSpPr>
          <p:cNvPr id="5" name="Rectangle 4"/>
          <p:cNvSpPr/>
          <p:nvPr/>
        </p:nvSpPr>
        <p:spPr>
          <a:xfrm>
            <a:off x="2514600" y="6019800"/>
            <a:ext cx="1184940" cy="369332"/>
          </a:xfrm>
          <a:prstGeom prst="rect">
            <a:avLst/>
          </a:prstGeom>
        </p:spPr>
        <p:txBody>
          <a:bodyPr wrap="none">
            <a:spAutoFit/>
          </a:bodyPr>
          <a:lstStyle/>
          <a:p>
            <a:r>
              <a:rPr lang="en-US" dirty="0" smtClean="0"/>
              <a:t>Northeast</a:t>
            </a:r>
            <a:endParaRPr lang="en-US" dirty="0"/>
          </a:p>
        </p:txBody>
      </p:sp>
      <p:pic>
        <p:nvPicPr>
          <p:cNvPr id="4" name="Content Placeholder 3" descr="2012-04-28_12-05-22_676.jpg"/>
          <p:cNvPicPr>
            <a:picLocks noGrp="1" noChangeAspect="1"/>
          </p:cNvPicPr>
          <p:nvPr>
            <p:ph idx="1"/>
          </p:nvPr>
        </p:nvPicPr>
        <p:blipFill>
          <a:blip r:embed="rId4" cstate="print"/>
          <a:stretch>
            <a:fillRect/>
          </a:stretch>
        </p:blipFill>
        <p:spPr>
          <a:xfrm>
            <a:off x="152400" y="3352800"/>
            <a:ext cx="5816379" cy="327884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TextBox 9"/>
          <p:cNvSpPr txBox="1"/>
          <p:nvPr/>
        </p:nvSpPr>
        <p:spPr>
          <a:xfrm>
            <a:off x="2438400" y="5943600"/>
            <a:ext cx="1371600" cy="369332"/>
          </a:xfrm>
          <a:prstGeom prst="rect">
            <a:avLst/>
          </a:prstGeom>
          <a:noFill/>
        </p:spPr>
        <p:txBody>
          <a:bodyPr wrap="square" rtlCol="0">
            <a:spAutoFit/>
          </a:bodyPr>
          <a:lstStyle/>
          <a:p>
            <a:r>
              <a:rPr lang="en-US" dirty="0" smtClean="0"/>
              <a:t>Northeast</a:t>
            </a:r>
            <a:endParaRPr lang="en-US" dirty="0"/>
          </a:p>
        </p:txBody>
      </p:sp>
      <p:sp>
        <p:nvSpPr>
          <p:cNvPr id="11" name="Rectangle 10"/>
          <p:cNvSpPr/>
          <p:nvPr/>
        </p:nvSpPr>
        <p:spPr>
          <a:xfrm>
            <a:off x="6248400" y="4191000"/>
            <a:ext cx="646331" cy="369332"/>
          </a:xfrm>
          <a:prstGeom prst="rect">
            <a:avLst/>
          </a:prstGeom>
        </p:spPr>
        <p:txBody>
          <a:bodyPr wrap="none">
            <a:spAutoFit/>
          </a:bodyPr>
          <a:lstStyle/>
          <a:p>
            <a:r>
              <a:rPr lang="en-US" dirty="0" smtClean="0"/>
              <a:t>East</a:t>
            </a:r>
            <a:endParaRPr lang="en-US" dirty="0"/>
          </a:p>
        </p:txBody>
      </p:sp>
      <p:sp>
        <p:nvSpPr>
          <p:cNvPr id="12" name="Rectangle 11"/>
          <p:cNvSpPr/>
          <p:nvPr/>
        </p:nvSpPr>
        <p:spPr>
          <a:xfrm>
            <a:off x="1752600" y="2590800"/>
            <a:ext cx="1223412" cy="369332"/>
          </a:xfrm>
          <a:prstGeom prst="rect">
            <a:avLst/>
          </a:prstGeom>
        </p:spPr>
        <p:txBody>
          <a:bodyPr wrap="none">
            <a:spAutoFit/>
          </a:bodyPr>
          <a:lstStyle/>
          <a:p>
            <a:r>
              <a:rPr lang="en-US" dirty="0" smtClean="0"/>
              <a:t>Southeast</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smtClean="0"/>
              <a:t>W4RX</a:t>
            </a:r>
          </a:p>
        </p:txBody>
      </p:sp>
      <p:sp>
        <p:nvSpPr>
          <p:cNvPr id="10243" name="Rectangle 3"/>
          <p:cNvSpPr>
            <a:spLocks noGrp="1" noChangeArrowheads="1"/>
          </p:cNvSpPr>
          <p:nvPr>
            <p:ph type="body" idx="1"/>
          </p:nvPr>
        </p:nvSpPr>
        <p:spPr/>
        <p:txBody>
          <a:bodyPr/>
          <a:lstStyle/>
          <a:p>
            <a:pPr eaLnBrk="1" hangingPunct="1">
              <a:lnSpc>
                <a:spcPct val="90000"/>
              </a:lnSpc>
            </a:pPr>
            <a:r>
              <a:rPr lang="en-US" smtClean="0"/>
              <a:t>Jim and I reached an agreement to move K8GP to his site, with almost unlimited site use as long as Jim could have access to our antennas when he operated</a:t>
            </a:r>
          </a:p>
          <a:p>
            <a:pPr eaLnBrk="1" hangingPunct="1">
              <a:lnSpc>
                <a:spcPct val="90000"/>
              </a:lnSpc>
            </a:pPr>
            <a:endParaRPr lang="en-US" smtClean="0"/>
          </a:p>
          <a:p>
            <a:pPr algn="ctr" eaLnBrk="1" hangingPunct="1">
              <a:lnSpc>
                <a:spcPct val="90000"/>
              </a:lnSpc>
              <a:buFontTx/>
              <a:buNone/>
            </a:pPr>
            <a:r>
              <a:rPr lang="en-US" sz="4400" smtClean="0"/>
              <a:t>This site affords us nearly</a:t>
            </a:r>
          </a:p>
          <a:p>
            <a:pPr algn="ctr" eaLnBrk="1" hangingPunct="1">
              <a:lnSpc>
                <a:spcPct val="90000"/>
              </a:lnSpc>
              <a:buFontTx/>
              <a:buNone/>
            </a:pPr>
            <a:r>
              <a:rPr lang="en-US" sz="4400" smtClean="0"/>
              <a:t>100 acres of tower possibilities!!!!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mtClean="0"/>
              <a:t>The Design</a:t>
            </a:r>
          </a:p>
        </p:txBody>
      </p:sp>
      <p:sp>
        <p:nvSpPr>
          <p:cNvPr id="11267" name="Rectangle 3"/>
          <p:cNvSpPr>
            <a:spLocks noGrp="1" noChangeArrowheads="1"/>
          </p:cNvSpPr>
          <p:nvPr>
            <p:ph type="body" idx="1"/>
          </p:nvPr>
        </p:nvSpPr>
        <p:spPr/>
        <p:txBody>
          <a:bodyPr/>
          <a:lstStyle/>
          <a:p>
            <a:pPr eaLnBrk="1" hangingPunct="1">
              <a:lnSpc>
                <a:spcPct val="90000"/>
              </a:lnSpc>
            </a:pPr>
            <a:r>
              <a:rPr lang="en-US" smtClean="0"/>
              <a:t>The results of lengthy discussions between Grid Pirate Band Captains, regarding towers and antennas, follows:</a:t>
            </a:r>
          </a:p>
          <a:p>
            <a:pPr eaLnBrk="1" hangingPunct="1">
              <a:lnSpc>
                <a:spcPct val="90000"/>
              </a:lnSpc>
            </a:pPr>
            <a:endParaRPr lang="en-US" smtClean="0"/>
          </a:p>
          <a:p>
            <a:pPr eaLnBrk="1" hangingPunct="1">
              <a:lnSpc>
                <a:spcPct val="90000"/>
              </a:lnSpc>
            </a:pPr>
            <a:r>
              <a:rPr lang="en-US" smtClean="0"/>
              <a:t>All towers must be </a:t>
            </a:r>
            <a:r>
              <a:rPr lang="en-US" u="sng" smtClean="0"/>
              <a:t>&gt;</a:t>
            </a:r>
            <a:r>
              <a:rPr lang="en-US" smtClean="0"/>
              <a:t> 130’ to clear trees and  a ridgeline to the NE of the site</a:t>
            </a:r>
          </a:p>
          <a:p>
            <a:pPr eaLnBrk="1" hangingPunct="1">
              <a:lnSpc>
                <a:spcPct val="90000"/>
              </a:lnSpc>
            </a:pPr>
            <a:endParaRPr lang="en-US" smtClean="0"/>
          </a:p>
          <a:p>
            <a:pPr eaLnBrk="1" hangingPunct="1">
              <a:lnSpc>
                <a:spcPct val="90000"/>
              </a:lnSpc>
            </a:pPr>
            <a:r>
              <a:rPr lang="en-US" smtClean="0"/>
              <a:t>Separate towers for 6, 2, 222, 432, 902/1.2, 2.3 and up, and EME towers</a:t>
            </a:r>
          </a:p>
          <a:p>
            <a:pPr eaLnBrk="1" hangingPunct="1">
              <a:lnSpc>
                <a:spcPct val="90000"/>
              </a:lnSpc>
            </a:pPr>
            <a:endParaRPr lang="en-US" sz="2400" smtClean="0"/>
          </a:p>
          <a:p>
            <a:pPr eaLnBrk="1" hangingPunct="1">
              <a:lnSpc>
                <a:spcPct val="90000"/>
              </a:lnSpc>
            </a:pPr>
            <a:endParaRPr lang="en-US" sz="24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mtClean="0"/>
              <a:t>The Design</a:t>
            </a:r>
          </a:p>
        </p:txBody>
      </p:sp>
      <p:sp>
        <p:nvSpPr>
          <p:cNvPr id="12291" name="Rectangle 3"/>
          <p:cNvSpPr>
            <a:spLocks noGrp="1" noChangeArrowheads="1"/>
          </p:cNvSpPr>
          <p:nvPr>
            <p:ph type="body" idx="1"/>
          </p:nvPr>
        </p:nvSpPr>
        <p:spPr/>
        <p:txBody>
          <a:bodyPr/>
          <a:lstStyle/>
          <a:p>
            <a:pPr eaLnBrk="1" hangingPunct="1">
              <a:lnSpc>
                <a:spcPct val="90000"/>
              </a:lnSpc>
            </a:pPr>
            <a:r>
              <a:rPr lang="en-US" smtClean="0"/>
              <a:t>Layout towers so no antennas point NE through another tower, and assure 6m antennas don’t point at any other tower</a:t>
            </a:r>
          </a:p>
          <a:p>
            <a:pPr eaLnBrk="1" hangingPunct="1">
              <a:lnSpc>
                <a:spcPct val="90000"/>
              </a:lnSpc>
            </a:pPr>
            <a:endParaRPr lang="en-US" smtClean="0"/>
          </a:p>
          <a:p>
            <a:pPr eaLnBrk="1" hangingPunct="1">
              <a:lnSpc>
                <a:spcPct val="90000"/>
              </a:lnSpc>
            </a:pPr>
            <a:r>
              <a:rPr lang="en-US" smtClean="0"/>
              <a:t>Use existing buses as operating positions, R&amp;R, and sleeping quarters</a:t>
            </a:r>
          </a:p>
          <a:p>
            <a:pPr eaLnBrk="1" hangingPunct="1">
              <a:lnSpc>
                <a:spcPct val="90000"/>
              </a:lnSpc>
            </a:pPr>
            <a:endParaRPr lang="en-US" sz="2400" smtClean="0"/>
          </a:p>
          <a:p>
            <a:pPr eaLnBrk="1" hangingPunct="1">
              <a:lnSpc>
                <a:spcPct val="90000"/>
              </a:lnSpc>
            </a:pPr>
            <a:endParaRPr lang="en-US" sz="240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3657600" cy="1143000"/>
          </a:xfrm>
        </p:spPr>
        <p:txBody>
          <a:bodyPr/>
          <a:lstStyle/>
          <a:p>
            <a:r>
              <a:rPr lang="en-US" sz="2000" dirty="0" smtClean="0"/>
              <a:t>22 yard concrete truck makes his way to the first pour, the rotating microwave tower</a:t>
            </a:r>
            <a:endParaRPr lang="en-US" sz="2000" dirty="0"/>
          </a:p>
        </p:txBody>
      </p:sp>
      <p:pic>
        <p:nvPicPr>
          <p:cNvPr id="4" name="Content Placeholder 3" descr="IMG_1440.JPG"/>
          <p:cNvPicPr>
            <a:picLocks noGrp="1" noChangeAspect="1"/>
          </p:cNvPicPr>
          <p:nvPr>
            <p:ph idx="1"/>
          </p:nvPr>
        </p:nvPicPr>
        <p:blipFill>
          <a:blip r:embed="rId2" cstate="print"/>
          <a:stretch>
            <a:fillRect/>
          </a:stretch>
        </p:blipFill>
        <p:spPr>
          <a:xfrm>
            <a:off x="4191000" y="304800"/>
            <a:ext cx="4673600" cy="3505200"/>
          </a:xfrm>
        </p:spPr>
      </p:pic>
      <p:pic>
        <p:nvPicPr>
          <p:cNvPr id="5" name="Picture 4" descr="IMG_1464.JPG"/>
          <p:cNvPicPr>
            <a:picLocks noChangeAspect="1"/>
          </p:cNvPicPr>
          <p:nvPr/>
        </p:nvPicPr>
        <p:blipFill>
          <a:blip r:embed="rId3" cstate="print"/>
          <a:stretch>
            <a:fillRect/>
          </a:stretch>
        </p:blipFill>
        <p:spPr>
          <a:xfrm>
            <a:off x="152400" y="2590800"/>
            <a:ext cx="5486400" cy="4114800"/>
          </a:xfrm>
          <a:prstGeom prst="rect">
            <a:avLst/>
          </a:prstGeom>
        </p:spPr>
      </p:pic>
      <p:sp>
        <p:nvSpPr>
          <p:cNvPr id="6" name="TextBox 5"/>
          <p:cNvSpPr txBox="1"/>
          <p:nvPr/>
        </p:nvSpPr>
        <p:spPr>
          <a:xfrm>
            <a:off x="5791200" y="4038600"/>
            <a:ext cx="2895600" cy="1754326"/>
          </a:xfrm>
          <a:prstGeom prst="rect">
            <a:avLst/>
          </a:prstGeom>
          <a:noFill/>
        </p:spPr>
        <p:txBody>
          <a:bodyPr wrap="square" rtlCol="0">
            <a:spAutoFit/>
          </a:bodyPr>
          <a:lstStyle/>
          <a:p>
            <a:r>
              <a:rPr lang="en-US" dirty="0" smtClean="0"/>
              <a:t>The work “crew” L-R</a:t>
            </a:r>
          </a:p>
          <a:p>
            <a:r>
              <a:rPr lang="en-US" dirty="0" smtClean="0"/>
              <a:t>Terry – W8ZN</a:t>
            </a:r>
          </a:p>
          <a:p>
            <a:r>
              <a:rPr lang="en-US" dirty="0" smtClean="0"/>
              <a:t>Russ – W3RST</a:t>
            </a:r>
          </a:p>
          <a:p>
            <a:r>
              <a:rPr lang="en-US" dirty="0" smtClean="0"/>
              <a:t>Mike – N2NAR</a:t>
            </a:r>
          </a:p>
          <a:p>
            <a:r>
              <a:rPr lang="en-US" dirty="0" smtClean="0"/>
              <a:t>Chuck – W4XP</a:t>
            </a:r>
          </a:p>
          <a:p>
            <a:r>
              <a:rPr lang="en-US" dirty="0" smtClean="0"/>
              <a:t>Andy – K1RA</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2209800" cy="1143000"/>
          </a:xfrm>
        </p:spPr>
        <p:txBody>
          <a:bodyPr/>
          <a:lstStyle/>
          <a:p>
            <a:r>
              <a:rPr lang="en-US" dirty="0" smtClean="0"/>
              <a:t> </a:t>
            </a:r>
            <a:r>
              <a:rPr lang="en-US" sz="2400" dirty="0" smtClean="0"/>
              <a:t>Pile o’ tower!</a:t>
            </a:r>
            <a:endParaRPr lang="en-US" dirty="0"/>
          </a:p>
        </p:txBody>
      </p:sp>
      <p:pic>
        <p:nvPicPr>
          <p:cNvPr id="4" name="Content Placeholder 3" descr="IMG_1110.JPG"/>
          <p:cNvPicPr>
            <a:picLocks noGrp="1" noChangeAspect="1"/>
          </p:cNvPicPr>
          <p:nvPr>
            <p:ph idx="1"/>
          </p:nvPr>
        </p:nvPicPr>
        <p:blipFill>
          <a:blip r:embed="rId2" cstate="print"/>
          <a:stretch>
            <a:fillRect/>
          </a:stretch>
        </p:blipFill>
        <p:spPr>
          <a:xfrm>
            <a:off x="2971800" y="152400"/>
            <a:ext cx="5994400" cy="4495800"/>
          </a:xfrm>
        </p:spPr>
      </p:pic>
      <p:pic>
        <p:nvPicPr>
          <p:cNvPr id="5" name="Picture 4" descr="IMG_1461.JPG"/>
          <p:cNvPicPr>
            <a:picLocks noChangeAspect="1"/>
          </p:cNvPicPr>
          <p:nvPr/>
        </p:nvPicPr>
        <p:blipFill>
          <a:blip r:embed="rId3" cstate="print"/>
          <a:stretch>
            <a:fillRect/>
          </a:stretch>
        </p:blipFill>
        <p:spPr>
          <a:xfrm>
            <a:off x="228600" y="2514600"/>
            <a:ext cx="5486400" cy="4114800"/>
          </a:xfrm>
          <a:prstGeom prst="rect">
            <a:avLst/>
          </a:prstGeom>
        </p:spPr>
      </p:pic>
      <p:sp>
        <p:nvSpPr>
          <p:cNvPr id="6" name="TextBox 5"/>
          <p:cNvSpPr txBox="1"/>
          <p:nvPr/>
        </p:nvSpPr>
        <p:spPr>
          <a:xfrm>
            <a:off x="5943600" y="4800600"/>
            <a:ext cx="2133600" cy="923330"/>
          </a:xfrm>
          <a:prstGeom prst="rect">
            <a:avLst/>
          </a:prstGeom>
          <a:noFill/>
        </p:spPr>
        <p:txBody>
          <a:bodyPr wrap="square" rtlCol="0">
            <a:spAutoFit/>
          </a:bodyPr>
          <a:lstStyle/>
          <a:p>
            <a:r>
              <a:rPr lang="en-US" dirty="0" smtClean="0"/>
              <a:t>Mike, N2NAR works concrete around tower</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09800"/>
            <a:ext cx="2362200" cy="1143000"/>
          </a:xfrm>
        </p:spPr>
        <p:txBody>
          <a:bodyPr/>
          <a:lstStyle/>
          <a:p>
            <a:r>
              <a:rPr lang="en-US" sz="2400" dirty="0" smtClean="0"/>
              <a:t>The “boss” arrives – </a:t>
            </a:r>
            <a:br>
              <a:rPr lang="en-US" sz="2400" dirty="0" smtClean="0"/>
            </a:br>
            <a:r>
              <a:rPr lang="en-US" sz="2400" dirty="0" smtClean="0"/>
              <a:t>Craig, N4OHE is Jim’s caretaker for the site – and keeps us in line!</a:t>
            </a:r>
            <a:endParaRPr lang="en-US" sz="2400" dirty="0"/>
          </a:p>
        </p:txBody>
      </p:sp>
      <p:pic>
        <p:nvPicPr>
          <p:cNvPr id="4" name="Content Placeholder 3" descr="IMG_1479.JPG"/>
          <p:cNvPicPr>
            <a:picLocks noGrp="1" noChangeAspect="1"/>
          </p:cNvPicPr>
          <p:nvPr>
            <p:ph idx="1"/>
          </p:nvPr>
        </p:nvPicPr>
        <p:blipFill>
          <a:blip r:embed="rId2" cstate="print"/>
          <a:stretch>
            <a:fillRect/>
          </a:stretch>
        </p:blipFill>
        <p:spPr>
          <a:xfrm>
            <a:off x="3327400" y="762000"/>
            <a:ext cx="5486400" cy="41148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Antennas</a:t>
            </a:r>
            <a:endParaRPr lang="en-US" dirty="0"/>
          </a:p>
        </p:txBody>
      </p:sp>
      <p:sp>
        <p:nvSpPr>
          <p:cNvPr id="3" name="Content Placeholder 2"/>
          <p:cNvSpPr>
            <a:spLocks noGrp="1"/>
          </p:cNvSpPr>
          <p:nvPr>
            <p:ph idx="1"/>
          </p:nvPr>
        </p:nvSpPr>
        <p:spPr>
          <a:xfrm>
            <a:off x="2438400" y="1676400"/>
            <a:ext cx="8229600" cy="4495800"/>
          </a:xfrm>
        </p:spPr>
        <p:txBody>
          <a:bodyPr/>
          <a:lstStyle/>
          <a:p>
            <a:r>
              <a:rPr lang="en-US" dirty="0" smtClean="0"/>
              <a:t>6m – 56 elements</a:t>
            </a:r>
          </a:p>
          <a:p>
            <a:r>
              <a:rPr lang="en-US" dirty="0" smtClean="0"/>
              <a:t>2m – 332 elements</a:t>
            </a:r>
          </a:p>
          <a:p>
            <a:r>
              <a:rPr lang="en-US" dirty="0" smtClean="0"/>
              <a:t>1.35m – 32 now, 116 planned</a:t>
            </a:r>
          </a:p>
          <a:p>
            <a:r>
              <a:rPr lang="en-US" dirty="0" smtClean="0"/>
              <a:t>70cm – 144 elements</a:t>
            </a:r>
          </a:p>
          <a:p>
            <a:r>
              <a:rPr lang="en-US" dirty="0" smtClean="0"/>
              <a:t>33cm – 180 elements</a:t>
            </a:r>
          </a:p>
          <a:p>
            <a:r>
              <a:rPr lang="en-US" dirty="0" smtClean="0"/>
              <a:t>23cm – 220 elements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mtClean="0"/>
              <a:t>Antennas</a:t>
            </a:r>
          </a:p>
        </p:txBody>
      </p:sp>
      <p:sp>
        <p:nvSpPr>
          <p:cNvPr id="13315" name="Rectangle 3"/>
          <p:cNvSpPr>
            <a:spLocks noGrp="1" noChangeArrowheads="1"/>
          </p:cNvSpPr>
          <p:nvPr>
            <p:ph type="body" idx="1"/>
          </p:nvPr>
        </p:nvSpPr>
        <p:spPr/>
        <p:txBody>
          <a:bodyPr/>
          <a:lstStyle/>
          <a:p>
            <a:pPr eaLnBrk="1" hangingPunct="1">
              <a:lnSpc>
                <a:spcPct val="90000"/>
              </a:lnSpc>
            </a:pPr>
            <a:r>
              <a:rPr lang="en-US" dirty="0" smtClean="0"/>
              <a:t>If you want to attract attention during a contest by calling CQ – large, sharp-patterned arrays are undesirable</a:t>
            </a:r>
          </a:p>
          <a:p>
            <a:pPr eaLnBrk="1" hangingPunct="1">
              <a:lnSpc>
                <a:spcPct val="90000"/>
              </a:lnSpc>
            </a:pPr>
            <a:endParaRPr lang="en-US" dirty="0" smtClean="0"/>
          </a:p>
          <a:p>
            <a:pPr eaLnBrk="1" hangingPunct="1">
              <a:lnSpc>
                <a:spcPct val="90000"/>
              </a:lnSpc>
            </a:pPr>
            <a:r>
              <a:rPr lang="en-US" dirty="0" smtClean="0"/>
              <a:t>Because of extreme weather conditions of wind and ice in winter, and wind and often violent thunderstorms in summer, all towers must be at least </a:t>
            </a:r>
            <a:r>
              <a:rPr lang="en-US" dirty="0" err="1" smtClean="0"/>
              <a:t>Rohn</a:t>
            </a:r>
            <a:r>
              <a:rPr lang="en-US" dirty="0" smtClean="0"/>
              <a:t> 45 or 55</a:t>
            </a:r>
          </a:p>
          <a:p>
            <a:pPr eaLnBrk="1" hangingPunct="1">
              <a:lnSpc>
                <a:spcPct val="90000"/>
              </a:lnSpc>
            </a:pPr>
            <a:endParaRPr lang="en-US" sz="2400" dirty="0" smtClean="0"/>
          </a:p>
          <a:p>
            <a:pPr eaLnBrk="1" hangingPunct="1">
              <a:lnSpc>
                <a:spcPct val="90000"/>
              </a:lnSpc>
            </a:pPr>
            <a:endParaRPr lang="en-US" sz="2400"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en-US" smtClean="0"/>
              <a:t>Life After Spruce Knob</a:t>
            </a:r>
          </a:p>
        </p:txBody>
      </p:sp>
      <p:sp>
        <p:nvSpPr>
          <p:cNvPr id="2051" name="Rectangle 3"/>
          <p:cNvSpPr>
            <a:spLocks noGrp="1" noChangeArrowheads="1"/>
          </p:cNvSpPr>
          <p:nvPr>
            <p:ph type="subTitle" idx="1"/>
          </p:nvPr>
        </p:nvSpPr>
        <p:spPr/>
        <p:txBody>
          <a:bodyPr/>
          <a:lstStyle/>
          <a:p>
            <a:pPr eaLnBrk="1" hangingPunct="1">
              <a:defRPr/>
            </a:pPr>
            <a:r>
              <a:rPr lang="en-US" smtClean="0"/>
              <a:t>Moving K8GP to the “Flat Lands”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mtClean="0"/>
              <a:t>Antennas</a:t>
            </a:r>
          </a:p>
        </p:txBody>
      </p:sp>
      <p:sp>
        <p:nvSpPr>
          <p:cNvPr id="14339" name="Rectangle 3"/>
          <p:cNvSpPr>
            <a:spLocks noGrp="1" noChangeArrowheads="1"/>
          </p:cNvSpPr>
          <p:nvPr>
            <p:ph type="body" idx="1"/>
          </p:nvPr>
        </p:nvSpPr>
        <p:spPr>
          <a:xfrm>
            <a:off x="457200" y="1295400"/>
            <a:ext cx="8305800" cy="4495800"/>
          </a:xfrm>
        </p:spPr>
        <p:txBody>
          <a:bodyPr/>
          <a:lstStyle/>
          <a:p>
            <a:pPr eaLnBrk="1" hangingPunct="1">
              <a:lnSpc>
                <a:spcPct val="90000"/>
              </a:lnSpc>
            </a:pPr>
            <a:r>
              <a:rPr lang="en-US" dirty="0" smtClean="0"/>
              <a:t>6m – </a:t>
            </a:r>
          </a:p>
          <a:p>
            <a:pPr lvl="1" eaLnBrk="1" hangingPunct="1">
              <a:lnSpc>
                <a:spcPct val="90000"/>
              </a:lnSpc>
            </a:pPr>
            <a:r>
              <a:rPr lang="en-US" sz="3200" dirty="0" smtClean="0"/>
              <a:t>135’ </a:t>
            </a:r>
            <a:r>
              <a:rPr lang="en-US" sz="3200" dirty="0" err="1" smtClean="0"/>
              <a:t>Rohn</a:t>
            </a:r>
            <a:r>
              <a:rPr lang="en-US" sz="3200" dirty="0" smtClean="0"/>
              <a:t> 45 with 4 x 5-element </a:t>
            </a:r>
            <a:r>
              <a:rPr lang="en-US" sz="3200" dirty="0" err="1" smtClean="0"/>
              <a:t>Yagis</a:t>
            </a:r>
            <a:r>
              <a:rPr lang="en-US" sz="3200" dirty="0" smtClean="0"/>
              <a:t> NE</a:t>
            </a:r>
          </a:p>
          <a:p>
            <a:pPr lvl="1" eaLnBrk="1" hangingPunct="1">
              <a:lnSpc>
                <a:spcPct val="90000"/>
              </a:lnSpc>
            </a:pPr>
            <a:r>
              <a:rPr lang="en-US" sz="3200" dirty="0" smtClean="0"/>
              <a:t> 2 x 5-element </a:t>
            </a:r>
            <a:r>
              <a:rPr lang="en-US" sz="3200" dirty="0" err="1" smtClean="0"/>
              <a:t>Yagis</a:t>
            </a:r>
            <a:r>
              <a:rPr lang="en-US" sz="3200" dirty="0" smtClean="0"/>
              <a:t> SE</a:t>
            </a:r>
          </a:p>
          <a:p>
            <a:pPr lvl="1" eaLnBrk="1" hangingPunct="1">
              <a:lnSpc>
                <a:spcPct val="90000"/>
              </a:lnSpc>
            </a:pPr>
            <a:r>
              <a:rPr lang="en-US" sz="3200" dirty="0" smtClean="0"/>
              <a:t>8 x 3-element </a:t>
            </a:r>
            <a:r>
              <a:rPr lang="en-US" sz="3200" dirty="0" err="1" smtClean="0"/>
              <a:t>Yagis</a:t>
            </a:r>
            <a:r>
              <a:rPr lang="en-US" sz="3200" dirty="0" smtClean="0"/>
              <a:t> West (on 432 tower)</a:t>
            </a:r>
          </a:p>
          <a:p>
            <a:pPr lvl="1" eaLnBrk="1" hangingPunct="1">
              <a:lnSpc>
                <a:spcPct val="90000"/>
              </a:lnSpc>
            </a:pPr>
            <a:r>
              <a:rPr lang="en-US" sz="3200" dirty="0" smtClean="0"/>
              <a:t>7-element rotatable at 135 feet</a:t>
            </a:r>
          </a:p>
          <a:p>
            <a:pPr lvl="2" eaLnBrk="1" hangingPunct="1">
              <a:lnSpc>
                <a:spcPct val="90000"/>
              </a:lnSpc>
            </a:pPr>
            <a:r>
              <a:rPr lang="en-US" sz="2800" dirty="0" smtClean="0"/>
              <a:t>7-element rotatable at 35 feet on a separate tower. </a:t>
            </a:r>
          </a:p>
          <a:p>
            <a:pPr eaLnBrk="1" hangingPunct="1">
              <a:lnSpc>
                <a:spcPct val="90000"/>
              </a:lnSpc>
              <a:buFontTx/>
              <a:buNone/>
            </a:pPr>
            <a:r>
              <a:rPr lang="en-US" dirty="0" smtClean="0"/>
              <a:t>Any single array, or all arrays, can be fed</a:t>
            </a:r>
          </a:p>
          <a:p>
            <a:pPr eaLnBrk="1" hangingPunct="1">
              <a:lnSpc>
                <a:spcPct val="90000"/>
              </a:lnSpc>
            </a:pPr>
            <a:endParaRPr lang="en-US" dirty="0" smtClean="0"/>
          </a:p>
          <a:p>
            <a:pPr eaLnBrk="1" hangingPunct="1">
              <a:lnSpc>
                <a:spcPct val="90000"/>
              </a:lnSpc>
            </a:pPr>
            <a:endParaRPr lang="en-US" sz="2400" dirty="0" smtClean="0"/>
          </a:p>
          <a:p>
            <a:pPr eaLnBrk="1" hangingPunct="1">
              <a:lnSpc>
                <a:spcPct val="90000"/>
              </a:lnSpc>
            </a:pPr>
            <a:endParaRPr lang="en-US" sz="2400"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4086.JPG"/>
          <p:cNvPicPr>
            <a:picLocks noGrp="1" noChangeAspect="1"/>
          </p:cNvPicPr>
          <p:nvPr>
            <p:ph idx="1"/>
          </p:nvPr>
        </p:nvPicPr>
        <p:blipFill>
          <a:blip r:embed="rId2" cstate="print"/>
          <a:stretch>
            <a:fillRect/>
          </a:stretch>
        </p:blipFill>
        <p:spPr>
          <a:xfrm>
            <a:off x="381000" y="685800"/>
            <a:ext cx="4267200" cy="5689600"/>
          </a:xfrm>
        </p:spPr>
      </p:pic>
      <p:pic>
        <p:nvPicPr>
          <p:cNvPr id="5" name="Picture 4" descr="IMG_4133.JPG"/>
          <p:cNvPicPr>
            <a:picLocks noChangeAspect="1"/>
          </p:cNvPicPr>
          <p:nvPr/>
        </p:nvPicPr>
        <p:blipFill>
          <a:blip r:embed="rId3" cstate="print"/>
          <a:stretch>
            <a:fillRect/>
          </a:stretch>
        </p:blipFill>
        <p:spPr>
          <a:xfrm>
            <a:off x="5029200" y="1219200"/>
            <a:ext cx="3733800" cy="49784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Antenna selection switch (note Cisco VoIP phone to left)</a:t>
            </a:r>
            <a:endParaRPr lang="en-US" sz="2400" dirty="0"/>
          </a:p>
        </p:txBody>
      </p:sp>
      <p:pic>
        <p:nvPicPr>
          <p:cNvPr id="4" name="Content Placeholder 3" descr="IMG_4578.JPG"/>
          <p:cNvPicPr>
            <a:picLocks noGrp="1" noChangeAspect="1"/>
          </p:cNvPicPr>
          <p:nvPr>
            <p:ph idx="1"/>
          </p:nvPr>
        </p:nvPicPr>
        <p:blipFill>
          <a:blip r:embed="rId2" cstate="print"/>
          <a:stretch>
            <a:fillRect/>
          </a:stretch>
        </p:blipFill>
        <p:spPr>
          <a:xfrm>
            <a:off x="1143000" y="1219200"/>
            <a:ext cx="7010400" cy="5257800"/>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mtClean="0"/>
              <a:t>Antennas</a:t>
            </a:r>
          </a:p>
        </p:txBody>
      </p:sp>
      <p:sp>
        <p:nvSpPr>
          <p:cNvPr id="15363" name="Rectangle 3"/>
          <p:cNvSpPr>
            <a:spLocks noGrp="1" noChangeArrowheads="1"/>
          </p:cNvSpPr>
          <p:nvPr>
            <p:ph type="body" idx="1"/>
          </p:nvPr>
        </p:nvSpPr>
        <p:spPr/>
        <p:txBody>
          <a:bodyPr/>
          <a:lstStyle/>
          <a:p>
            <a:pPr eaLnBrk="1" hangingPunct="1">
              <a:lnSpc>
                <a:spcPct val="90000"/>
              </a:lnSpc>
            </a:pPr>
            <a:r>
              <a:rPr lang="en-US" smtClean="0"/>
              <a:t>2m – </a:t>
            </a:r>
          </a:p>
          <a:p>
            <a:pPr lvl="1" eaLnBrk="1" hangingPunct="1">
              <a:lnSpc>
                <a:spcPct val="90000"/>
              </a:lnSpc>
            </a:pPr>
            <a:r>
              <a:rPr lang="en-US" smtClean="0"/>
              <a:t>190’ Rohn 55 with 16 x 6-element NE </a:t>
            </a:r>
          </a:p>
          <a:p>
            <a:pPr lvl="1" eaLnBrk="1" hangingPunct="1">
              <a:lnSpc>
                <a:spcPct val="90000"/>
              </a:lnSpc>
            </a:pPr>
            <a:r>
              <a:rPr lang="en-US" smtClean="0"/>
              <a:t>16 x 6-element NW</a:t>
            </a:r>
          </a:p>
          <a:p>
            <a:pPr lvl="1" eaLnBrk="1" hangingPunct="1">
              <a:lnSpc>
                <a:spcPct val="90000"/>
              </a:lnSpc>
            </a:pPr>
            <a:r>
              <a:rPr lang="en-US" smtClean="0"/>
              <a:t>16 x 6-element SW </a:t>
            </a:r>
          </a:p>
          <a:p>
            <a:pPr lvl="1" eaLnBrk="1" hangingPunct="1">
              <a:lnSpc>
                <a:spcPct val="90000"/>
              </a:lnSpc>
            </a:pPr>
            <a:r>
              <a:rPr lang="en-US" smtClean="0"/>
              <a:t>4 x 5-element SW </a:t>
            </a:r>
          </a:p>
          <a:p>
            <a:pPr lvl="1" eaLnBrk="1" hangingPunct="1">
              <a:lnSpc>
                <a:spcPct val="90000"/>
              </a:lnSpc>
            </a:pPr>
            <a:r>
              <a:rPr lang="en-US" smtClean="0"/>
              <a:t>2 x FO12’s right at 200’</a:t>
            </a:r>
          </a:p>
          <a:p>
            <a:pPr lvl="1" eaLnBrk="1" hangingPunct="1">
              <a:lnSpc>
                <a:spcPct val="90000"/>
              </a:lnSpc>
            </a:pPr>
            <a:endParaRPr lang="en-US" smtClean="0"/>
          </a:p>
          <a:p>
            <a:pPr eaLnBrk="1" hangingPunct="1">
              <a:lnSpc>
                <a:spcPct val="90000"/>
              </a:lnSpc>
              <a:buFontTx/>
              <a:buNone/>
            </a:pPr>
            <a:r>
              <a:rPr lang="en-US" smtClean="0"/>
              <a:t>Any one array or all arrays can be fed</a:t>
            </a:r>
            <a:endParaRPr lang="en-US" sz="2400" smtClean="0"/>
          </a:p>
          <a:p>
            <a:pPr eaLnBrk="1" hangingPunct="1">
              <a:lnSpc>
                <a:spcPct val="90000"/>
              </a:lnSpc>
            </a:pPr>
            <a:endParaRPr lang="en-US" sz="24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1600200" cy="1143000"/>
          </a:xfrm>
        </p:spPr>
        <p:txBody>
          <a:bodyPr/>
          <a:lstStyle/>
          <a:p>
            <a:r>
              <a:rPr lang="en-US" sz="2000" dirty="0" smtClean="0"/>
              <a:t>The 2m Tower  o’ Power!</a:t>
            </a:r>
            <a:endParaRPr lang="en-US" sz="2000" dirty="0"/>
          </a:p>
        </p:txBody>
      </p:sp>
      <p:pic>
        <p:nvPicPr>
          <p:cNvPr id="4" name="Content Placeholder 3" descr="IMG_4089.JPG"/>
          <p:cNvPicPr>
            <a:picLocks noGrp="1" noChangeAspect="1"/>
          </p:cNvPicPr>
          <p:nvPr>
            <p:ph idx="1"/>
          </p:nvPr>
        </p:nvPicPr>
        <p:blipFill>
          <a:blip r:embed="rId2" cstate="print"/>
          <a:stretch>
            <a:fillRect/>
          </a:stretch>
        </p:blipFill>
        <p:spPr>
          <a:xfrm>
            <a:off x="2209800" y="228600"/>
            <a:ext cx="4810125" cy="641350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US" dirty="0" smtClean="0"/>
              <a:t>Antennas</a:t>
            </a:r>
          </a:p>
        </p:txBody>
      </p:sp>
      <p:sp>
        <p:nvSpPr>
          <p:cNvPr id="16387" name="Rectangle 3"/>
          <p:cNvSpPr>
            <a:spLocks noGrp="1" noChangeArrowheads="1"/>
          </p:cNvSpPr>
          <p:nvPr>
            <p:ph type="body" idx="1"/>
          </p:nvPr>
        </p:nvSpPr>
        <p:spPr>
          <a:xfrm>
            <a:off x="533400" y="1524000"/>
            <a:ext cx="8229600" cy="4495800"/>
          </a:xfrm>
        </p:spPr>
        <p:txBody>
          <a:bodyPr/>
          <a:lstStyle/>
          <a:p>
            <a:pPr eaLnBrk="1" hangingPunct="1">
              <a:lnSpc>
                <a:spcPct val="80000"/>
              </a:lnSpc>
            </a:pPr>
            <a:r>
              <a:rPr lang="en-US" sz="2400" dirty="0" smtClean="0"/>
              <a:t>222 – Shared with Jim’s 10m antenna on a 125’ SSV self-supporting tower</a:t>
            </a:r>
          </a:p>
          <a:p>
            <a:pPr lvl="1" eaLnBrk="1" hangingPunct="1">
              <a:lnSpc>
                <a:spcPct val="80000"/>
              </a:lnSpc>
            </a:pPr>
            <a:r>
              <a:rPr lang="en-US" sz="2000" dirty="0" smtClean="0"/>
              <a:t>2 x FO16’s but going to 8 x FO12s rear mount w/ elevation for EME</a:t>
            </a:r>
          </a:p>
          <a:p>
            <a:pPr lvl="1" eaLnBrk="1" hangingPunct="1">
              <a:lnSpc>
                <a:spcPct val="80000"/>
              </a:lnSpc>
            </a:pPr>
            <a:r>
              <a:rPr lang="en-US" sz="2000" dirty="0" smtClean="0"/>
              <a:t>4 x 5-element NE</a:t>
            </a:r>
          </a:p>
          <a:p>
            <a:pPr eaLnBrk="1" hangingPunct="1">
              <a:lnSpc>
                <a:spcPct val="80000"/>
              </a:lnSpc>
            </a:pPr>
            <a:endParaRPr lang="en-US" sz="2400" dirty="0" smtClean="0"/>
          </a:p>
          <a:p>
            <a:pPr eaLnBrk="1" hangingPunct="1">
              <a:lnSpc>
                <a:spcPct val="80000"/>
              </a:lnSpc>
            </a:pPr>
            <a:r>
              <a:rPr lang="en-US" sz="2400" dirty="0" smtClean="0"/>
              <a:t>432 – 130’ </a:t>
            </a:r>
            <a:r>
              <a:rPr lang="en-US" sz="2400" dirty="0" err="1" smtClean="0"/>
              <a:t>Rohn</a:t>
            </a:r>
            <a:r>
              <a:rPr lang="en-US" sz="2400" dirty="0" smtClean="0"/>
              <a:t> 45</a:t>
            </a:r>
          </a:p>
          <a:p>
            <a:pPr lvl="1" eaLnBrk="1" hangingPunct="1">
              <a:lnSpc>
                <a:spcPct val="80000"/>
              </a:lnSpc>
            </a:pPr>
            <a:r>
              <a:rPr lang="en-US" sz="2000" dirty="0" smtClean="0"/>
              <a:t>4 x FO25s vertically stacked</a:t>
            </a:r>
          </a:p>
          <a:p>
            <a:pPr lvl="1" eaLnBrk="1" hangingPunct="1">
              <a:lnSpc>
                <a:spcPct val="80000"/>
              </a:lnSpc>
            </a:pPr>
            <a:r>
              <a:rPr lang="en-US" sz="2000" dirty="0" smtClean="0"/>
              <a:t>4 x 11-element NE</a:t>
            </a:r>
          </a:p>
          <a:p>
            <a:pPr eaLnBrk="1" hangingPunct="1">
              <a:lnSpc>
                <a:spcPct val="80000"/>
              </a:lnSpc>
            </a:pPr>
            <a:endParaRPr lang="en-US" sz="2400" dirty="0" smtClean="0"/>
          </a:p>
          <a:p>
            <a:pPr eaLnBrk="1" hangingPunct="1">
              <a:lnSpc>
                <a:spcPct val="80000"/>
              </a:lnSpc>
            </a:pPr>
            <a:r>
              <a:rPr lang="en-US" sz="2400" dirty="0" smtClean="0"/>
              <a:t>902/1.2G  - Will be shared on 135’ 6m tower</a:t>
            </a:r>
          </a:p>
          <a:p>
            <a:pPr lvl="1" eaLnBrk="1" hangingPunct="1">
              <a:lnSpc>
                <a:spcPct val="80000"/>
              </a:lnSpc>
            </a:pPr>
            <a:r>
              <a:rPr lang="en-US" sz="2000" dirty="0" smtClean="0"/>
              <a:t>4 x 45-element loops for 902</a:t>
            </a:r>
          </a:p>
          <a:p>
            <a:pPr lvl="1" eaLnBrk="1" hangingPunct="1">
              <a:lnSpc>
                <a:spcPct val="80000"/>
              </a:lnSpc>
            </a:pPr>
            <a:r>
              <a:rPr lang="en-US" sz="2000" dirty="0" smtClean="0"/>
              <a:t>4 x 55-element loops for 1.2</a:t>
            </a:r>
          </a:p>
          <a:p>
            <a:pPr eaLnBrk="1" hangingPunct="1">
              <a:lnSpc>
                <a:spcPct val="80000"/>
              </a:lnSpc>
            </a:pPr>
            <a:endParaRPr lang="en-US" sz="2400" dirty="0" smtClean="0"/>
          </a:p>
          <a:p>
            <a:pPr eaLnBrk="1" hangingPunct="1">
              <a:lnSpc>
                <a:spcPct val="80000"/>
              </a:lnSpc>
            </a:pPr>
            <a:endParaRPr lang="en-US" sz="24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4155.JPG"/>
          <p:cNvPicPr>
            <a:picLocks noGrp="1" noChangeAspect="1"/>
          </p:cNvPicPr>
          <p:nvPr>
            <p:ph idx="1"/>
          </p:nvPr>
        </p:nvPicPr>
        <p:blipFill>
          <a:blip r:embed="rId2" cstate="print"/>
          <a:stretch>
            <a:fillRect/>
          </a:stretch>
        </p:blipFill>
        <p:spPr>
          <a:xfrm>
            <a:off x="3886200" y="152400"/>
            <a:ext cx="5054600" cy="3790950"/>
          </a:xfrm>
        </p:spPr>
      </p:pic>
      <p:pic>
        <p:nvPicPr>
          <p:cNvPr id="5" name="Picture 4" descr="IMG_4132.JPG"/>
          <p:cNvPicPr>
            <a:picLocks noChangeAspect="1"/>
          </p:cNvPicPr>
          <p:nvPr/>
        </p:nvPicPr>
        <p:blipFill>
          <a:blip r:embed="rId3" cstate="print"/>
          <a:stretch>
            <a:fillRect/>
          </a:stretch>
        </p:blipFill>
        <p:spPr>
          <a:xfrm>
            <a:off x="228600" y="914400"/>
            <a:ext cx="3714750" cy="4953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US" dirty="0" smtClean="0"/>
              <a:t>Antennas - Future</a:t>
            </a:r>
          </a:p>
        </p:txBody>
      </p:sp>
      <p:sp>
        <p:nvSpPr>
          <p:cNvPr id="17411" name="Rectangle 3"/>
          <p:cNvSpPr>
            <a:spLocks noGrp="1" noChangeArrowheads="1"/>
          </p:cNvSpPr>
          <p:nvPr>
            <p:ph type="body" idx="1"/>
          </p:nvPr>
        </p:nvSpPr>
        <p:spPr/>
        <p:txBody>
          <a:bodyPr/>
          <a:lstStyle/>
          <a:p>
            <a:pPr eaLnBrk="1" hangingPunct="1">
              <a:lnSpc>
                <a:spcPct val="80000"/>
              </a:lnSpc>
            </a:pPr>
            <a:r>
              <a:rPr lang="en-US" sz="2800" dirty="0" smtClean="0"/>
              <a:t>Microwaves – All on 140’ rotating </a:t>
            </a:r>
            <a:r>
              <a:rPr lang="en-US" sz="2800" dirty="0" err="1" smtClean="0"/>
              <a:t>Rohn</a:t>
            </a:r>
            <a:r>
              <a:rPr lang="en-US" sz="2800" dirty="0" smtClean="0"/>
              <a:t> 55 tower</a:t>
            </a:r>
          </a:p>
          <a:p>
            <a:pPr eaLnBrk="1" hangingPunct="1">
              <a:lnSpc>
                <a:spcPct val="80000"/>
              </a:lnSpc>
              <a:buFontTx/>
              <a:buNone/>
            </a:pPr>
            <a:endParaRPr lang="en-US" sz="2800" dirty="0" smtClean="0"/>
          </a:p>
          <a:p>
            <a:pPr lvl="1" eaLnBrk="1" hangingPunct="1">
              <a:lnSpc>
                <a:spcPct val="80000"/>
              </a:lnSpc>
            </a:pPr>
            <a:r>
              <a:rPr lang="en-US" sz="2400" dirty="0" smtClean="0"/>
              <a:t>2.3G – 8’ dish, mono-band feed mounted at 125’ </a:t>
            </a:r>
          </a:p>
          <a:p>
            <a:pPr lvl="1" eaLnBrk="1" hangingPunct="1">
              <a:lnSpc>
                <a:spcPct val="80000"/>
              </a:lnSpc>
            </a:pPr>
            <a:endParaRPr lang="en-US" sz="2400" dirty="0" smtClean="0"/>
          </a:p>
          <a:p>
            <a:pPr lvl="1" eaLnBrk="1" hangingPunct="1">
              <a:lnSpc>
                <a:spcPct val="80000"/>
              </a:lnSpc>
            </a:pPr>
            <a:r>
              <a:rPr lang="en-US" sz="2400" dirty="0" smtClean="0"/>
              <a:t>3.4G – 6’ dish, mono-band feed mounted at 130’</a:t>
            </a:r>
          </a:p>
          <a:p>
            <a:pPr lvl="1" eaLnBrk="1" hangingPunct="1">
              <a:lnSpc>
                <a:spcPct val="80000"/>
              </a:lnSpc>
            </a:pPr>
            <a:endParaRPr lang="en-US" sz="2400" dirty="0" smtClean="0"/>
          </a:p>
          <a:p>
            <a:pPr lvl="1" eaLnBrk="1" hangingPunct="1">
              <a:lnSpc>
                <a:spcPct val="80000"/>
              </a:lnSpc>
            </a:pPr>
            <a:r>
              <a:rPr lang="en-US" sz="2400" dirty="0" smtClean="0"/>
              <a:t>5.7G – 4’ dish, mono-band feed mounted at 135’</a:t>
            </a:r>
          </a:p>
          <a:p>
            <a:pPr lvl="1" eaLnBrk="1" hangingPunct="1">
              <a:lnSpc>
                <a:spcPct val="80000"/>
              </a:lnSpc>
            </a:pPr>
            <a:endParaRPr lang="en-US" sz="2400" dirty="0" smtClean="0"/>
          </a:p>
          <a:p>
            <a:pPr lvl="1" eaLnBrk="1" hangingPunct="1">
              <a:lnSpc>
                <a:spcPct val="80000"/>
              </a:lnSpc>
            </a:pPr>
            <a:r>
              <a:rPr lang="en-US" sz="2400" dirty="0" smtClean="0"/>
              <a:t>10G – 3’ dish, mono-band feed mounted at 140’</a:t>
            </a:r>
          </a:p>
          <a:p>
            <a:pPr lvl="1" eaLnBrk="1" hangingPunct="1">
              <a:lnSpc>
                <a:spcPct val="80000"/>
              </a:lnSpc>
            </a:pPr>
            <a:endParaRPr lang="en-US" sz="24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en-US" dirty="0" smtClean="0"/>
              <a:t>Antennas – Future</a:t>
            </a:r>
          </a:p>
        </p:txBody>
      </p:sp>
      <p:sp>
        <p:nvSpPr>
          <p:cNvPr id="18435" name="Rectangle 3"/>
          <p:cNvSpPr>
            <a:spLocks noGrp="1" noChangeArrowheads="1"/>
          </p:cNvSpPr>
          <p:nvPr>
            <p:ph type="body" idx="1"/>
          </p:nvPr>
        </p:nvSpPr>
        <p:spPr/>
        <p:txBody>
          <a:bodyPr/>
          <a:lstStyle/>
          <a:p>
            <a:pPr eaLnBrk="1" hangingPunct="1">
              <a:lnSpc>
                <a:spcPct val="80000"/>
              </a:lnSpc>
            </a:pPr>
            <a:r>
              <a:rPr lang="en-US" sz="2800" dirty="0" smtClean="0"/>
              <a:t>Microwaves – All on 140’ rotating </a:t>
            </a:r>
            <a:r>
              <a:rPr lang="en-US" sz="2800" dirty="0" err="1" smtClean="0"/>
              <a:t>Rohn</a:t>
            </a:r>
            <a:r>
              <a:rPr lang="en-US" sz="2800" dirty="0" smtClean="0"/>
              <a:t> 55 tower</a:t>
            </a:r>
          </a:p>
          <a:p>
            <a:pPr lvl="1" eaLnBrk="1" hangingPunct="1">
              <a:lnSpc>
                <a:spcPct val="80000"/>
              </a:lnSpc>
              <a:buFontTx/>
              <a:buNone/>
            </a:pPr>
            <a:endParaRPr lang="en-US" sz="2400" dirty="0" smtClean="0"/>
          </a:p>
          <a:p>
            <a:pPr lvl="1" eaLnBrk="1" hangingPunct="1">
              <a:lnSpc>
                <a:spcPct val="80000"/>
              </a:lnSpc>
            </a:pPr>
            <a:r>
              <a:rPr lang="en-US" sz="2400" dirty="0" smtClean="0"/>
              <a:t>24G – 2’ dish, mono-band feed mounted at 140’</a:t>
            </a:r>
          </a:p>
          <a:p>
            <a:pPr lvl="1" eaLnBrk="1" hangingPunct="1">
              <a:lnSpc>
                <a:spcPct val="80000"/>
              </a:lnSpc>
            </a:pPr>
            <a:endParaRPr lang="en-US" sz="2400" dirty="0" smtClean="0"/>
          </a:p>
          <a:p>
            <a:pPr lvl="1" eaLnBrk="1" hangingPunct="1">
              <a:lnSpc>
                <a:spcPct val="80000"/>
              </a:lnSpc>
            </a:pPr>
            <a:r>
              <a:rPr lang="en-US" sz="2400" dirty="0" smtClean="0"/>
              <a:t>47G – 1’ dish, mono-band feed mounted at 140’</a:t>
            </a:r>
          </a:p>
          <a:p>
            <a:pPr lvl="1" eaLnBrk="1" hangingPunct="1">
              <a:lnSpc>
                <a:spcPct val="80000"/>
              </a:lnSpc>
            </a:pPr>
            <a:endParaRPr lang="en-US" sz="2400" dirty="0" smtClean="0"/>
          </a:p>
          <a:p>
            <a:pPr lvl="1" eaLnBrk="1" hangingPunct="1">
              <a:lnSpc>
                <a:spcPct val="80000"/>
              </a:lnSpc>
            </a:pPr>
            <a:r>
              <a:rPr lang="en-US" sz="2400" dirty="0" smtClean="0"/>
              <a:t>With the recent announcement by the ARRL creating an FM only class, K8GP is planning pretty big FM arrays for the lower 4 bands with decent power. Being 30 miles from D.C. and 40 miles from Baltimore, we want to be ready for it.</a:t>
            </a:r>
          </a:p>
          <a:p>
            <a:pPr eaLnBrk="1" hangingPunct="1">
              <a:lnSpc>
                <a:spcPct val="80000"/>
              </a:lnSpc>
            </a:pPr>
            <a:endParaRPr lang="en-US" sz="2000" dirty="0" smtClean="0"/>
          </a:p>
          <a:p>
            <a:pPr eaLnBrk="1" hangingPunct="1">
              <a:lnSpc>
                <a:spcPct val="80000"/>
              </a:lnSpc>
            </a:pPr>
            <a:endParaRPr lang="en-US" sz="2000" dirty="0" smtClean="0"/>
          </a:p>
          <a:p>
            <a:pPr lvl="1" eaLnBrk="1" hangingPunct="1">
              <a:lnSpc>
                <a:spcPct val="80000"/>
              </a:lnSpc>
            </a:pPr>
            <a:endParaRPr lang="en-US" sz="1600" dirty="0" smtClean="0"/>
          </a:p>
          <a:p>
            <a:pPr eaLnBrk="1" hangingPunct="1">
              <a:lnSpc>
                <a:spcPct val="80000"/>
              </a:lnSpc>
            </a:pPr>
            <a:endParaRPr lang="en-US" sz="2000" dirty="0" smtClean="0"/>
          </a:p>
          <a:p>
            <a:pPr eaLnBrk="1" hangingPunct="1">
              <a:lnSpc>
                <a:spcPct val="80000"/>
              </a:lnSpc>
            </a:pPr>
            <a:endParaRPr lang="en-US" sz="20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G_4075.JPG"/>
          <p:cNvPicPr>
            <a:picLocks noGrp="1" noChangeAspect="1"/>
          </p:cNvPicPr>
          <p:nvPr>
            <p:ph idx="1"/>
          </p:nvPr>
        </p:nvPicPr>
        <p:blipFill>
          <a:blip r:embed="rId2" cstate="print"/>
          <a:stretch>
            <a:fillRect/>
          </a:stretch>
        </p:blipFill>
        <p:spPr>
          <a:xfrm>
            <a:off x="228600" y="457200"/>
            <a:ext cx="4114800" cy="5486400"/>
          </a:xfrm>
        </p:spPr>
      </p:pic>
      <p:pic>
        <p:nvPicPr>
          <p:cNvPr id="5" name="Picture 4" descr="IMG_4315.JPG"/>
          <p:cNvPicPr>
            <a:picLocks noChangeAspect="1"/>
          </p:cNvPicPr>
          <p:nvPr/>
        </p:nvPicPr>
        <p:blipFill>
          <a:blip r:embed="rId3" cstate="print"/>
          <a:stretch>
            <a:fillRect/>
          </a:stretch>
        </p:blipFill>
        <p:spPr>
          <a:xfrm>
            <a:off x="4572000" y="152400"/>
            <a:ext cx="4400550" cy="5867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smtClean="0"/>
              <a:t>History</a:t>
            </a:r>
          </a:p>
        </p:txBody>
      </p:sp>
      <p:sp>
        <p:nvSpPr>
          <p:cNvPr id="5123" name="Rectangle 3"/>
          <p:cNvSpPr>
            <a:spLocks noGrp="1" noChangeArrowheads="1"/>
          </p:cNvSpPr>
          <p:nvPr>
            <p:ph type="body" idx="1"/>
          </p:nvPr>
        </p:nvSpPr>
        <p:spPr>
          <a:xfrm>
            <a:off x="457200" y="1295400"/>
            <a:ext cx="8229600" cy="4495800"/>
          </a:xfrm>
        </p:spPr>
        <p:txBody>
          <a:bodyPr/>
          <a:lstStyle/>
          <a:p>
            <a:pPr eaLnBrk="1" hangingPunct="1">
              <a:lnSpc>
                <a:spcPct val="90000"/>
              </a:lnSpc>
            </a:pPr>
            <a:r>
              <a:rPr lang="en-US" sz="2800" dirty="0" smtClean="0"/>
              <a:t>In 1997 DVMS received a </a:t>
            </a:r>
            <a:r>
              <a:rPr lang="en-US" sz="2800" b="1" i="1" dirty="0" smtClean="0"/>
              <a:t>Limited Use Permit</a:t>
            </a:r>
            <a:r>
              <a:rPr lang="en-US" sz="2800" dirty="0" smtClean="0"/>
              <a:t> from the US Forestry Service for Spruce </a:t>
            </a:r>
            <a:r>
              <a:rPr lang="en-US" sz="2800" dirty="0" smtClean="0"/>
              <a:t>Knob, </a:t>
            </a:r>
            <a:r>
              <a:rPr lang="en-US" sz="2800" dirty="0" smtClean="0"/>
              <a:t>WV.  The first K8GP operation on </a:t>
            </a:r>
            <a:r>
              <a:rPr lang="en-US" sz="2800" dirty="0" smtClean="0"/>
              <a:t>Spruce Knob </a:t>
            </a:r>
            <a:r>
              <a:rPr lang="en-US" sz="2800" dirty="0" smtClean="0"/>
              <a:t>was in June of that year</a:t>
            </a:r>
          </a:p>
          <a:p>
            <a:pPr eaLnBrk="1" hangingPunct="1">
              <a:lnSpc>
                <a:spcPct val="90000"/>
              </a:lnSpc>
            </a:pPr>
            <a:endParaRPr lang="en-US" sz="2800" dirty="0" smtClean="0"/>
          </a:p>
          <a:p>
            <a:pPr eaLnBrk="1" hangingPunct="1">
              <a:lnSpc>
                <a:spcPct val="90000"/>
              </a:lnSpc>
            </a:pPr>
            <a:r>
              <a:rPr lang="en-US" sz="2800" dirty="0" smtClean="0"/>
              <a:t>The last operation from </a:t>
            </a:r>
            <a:r>
              <a:rPr lang="en-US" sz="2800" dirty="0" smtClean="0"/>
              <a:t>Spruce </a:t>
            </a:r>
            <a:r>
              <a:rPr lang="en-US" sz="2800" dirty="0" smtClean="0"/>
              <a:t>was in 2008</a:t>
            </a:r>
          </a:p>
          <a:p>
            <a:pPr eaLnBrk="1" hangingPunct="1">
              <a:lnSpc>
                <a:spcPct val="90000"/>
              </a:lnSpc>
            </a:pPr>
            <a:endParaRPr lang="en-US" sz="2800" dirty="0" smtClean="0"/>
          </a:p>
          <a:p>
            <a:pPr eaLnBrk="1" hangingPunct="1">
              <a:lnSpc>
                <a:spcPct val="90000"/>
              </a:lnSpc>
            </a:pPr>
            <a:r>
              <a:rPr lang="en-US" sz="2800" dirty="0" smtClean="0"/>
              <a:t>Buses and operators getting too old to make the trip and coordinating 10 peoples’ schedules to take five days off was just too much</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smtClean="0"/>
              <a:t>EME</a:t>
            </a:r>
          </a:p>
        </p:txBody>
      </p:sp>
      <p:sp>
        <p:nvSpPr>
          <p:cNvPr id="19459" name="Rectangle 3"/>
          <p:cNvSpPr>
            <a:spLocks noGrp="1" noChangeArrowheads="1"/>
          </p:cNvSpPr>
          <p:nvPr>
            <p:ph type="body" idx="1"/>
          </p:nvPr>
        </p:nvSpPr>
        <p:spPr/>
        <p:txBody>
          <a:bodyPr/>
          <a:lstStyle/>
          <a:p>
            <a:pPr eaLnBrk="1" hangingPunct="1">
              <a:lnSpc>
                <a:spcPct val="80000"/>
              </a:lnSpc>
            </a:pPr>
            <a:r>
              <a:rPr lang="en-US" dirty="0" smtClean="0"/>
              <a:t>Leaving Spruce, we estimate we will lose 10% of the total grids we normally worked.  To make up the difference (and more!), EME stations are planned for all bands except 6m and 902.  All EME arrays will be full AZ/EL with separate hardware allowing simultaneous operation</a:t>
            </a:r>
          </a:p>
          <a:p>
            <a:pPr eaLnBrk="1" hangingPunct="1">
              <a:lnSpc>
                <a:spcPct val="80000"/>
              </a:lnSpc>
            </a:pP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EME </a:t>
            </a:r>
            <a:r>
              <a:rPr lang="en-US" sz="4800" smtClean="0">
                <a:effectLst/>
              </a:rPr>
              <a:t>Arrays</a:t>
            </a:r>
            <a:r>
              <a:rPr lang="en-US" smtClean="0">
                <a:effectLst/>
              </a:rPr>
              <a:t> by Band </a:t>
            </a:r>
          </a:p>
        </p:txBody>
      </p:sp>
      <p:sp>
        <p:nvSpPr>
          <p:cNvPr id="20483" name="Rectangle 3"/>
          <p:cNvSpPr>
            <a:spLocks noGrp="1" noChangeArrowheads="1"/>
          </p:cNvSpPr>
          <p:nvPr>
            <p:ph type="body" idx="1"/>
          </p:nvPr>
        </p:nvSpPr>
        <p:spPr/>
        <p:txBody>
          <a:bodyPr/>
          <a:lstStyle/>
          <a:p>
            <a:pPr eaLnBrk="1" hangingPunct="1">
              <a:lnSpc>
                <a:spcPct val="80000"/>
              </a:lnSpc>
            </a:pPr>
            <a:endParaRPr lang="en-US" smtClean="0"/>
          </a:p>
          <a:p>
            <a:pPr eaLnBrk="1" hangingPunct="1">
              <a:lnSpc>
                <a:spcPct val="80000"/>
              </a:lnSpc>
            </a:pPr>
            <a:r>
              <a:rPr lang="en-US" smtClean="0"/>
              <a:t>2m – 4 x FO19’s</a:t>
            </a:r>
          </a:p>
          <a:p>
            <a:pPr eaLnBrk="1" hangingPunct="1">
              <a:lnSpc>
                <a:spcPct val="80000"/>
              </a:lnSpc>
              <a:buFontTx/>
              <a:buNone/>
            </a:pPr>
            <a:endParaRPr lang="en-US" smtClean="0"/>
          </a:p>
          <a:p>
            <a:pPr eaLnBrk="1" hangingPunct="1">
              <a:lnSpc>
                <a:spcPct val="80000"/>
              </a:lnSpc>
            </a:pPr>
            <a:r>
              <a:rPr lang="en-US" smtClean="0"/>
              <a:t>222 – 4 x FO16’s or 8 x FO12’s (also terrestrial array)</a:t>
            </a:r>
          </a:p>
          <a:p>
            <a:pPr eaLnBrk="1" hangingPunct="1">
              <a:lnSpc>
                <a:spcPct val="80000"/>
              </a:lnSpc>
            </a:pPr>
            <a:endParaRPr lang="en-US" smtClean="0"/>
          </a:p>
          <a:p>
            <a:pPr eaLnBrk="1" hangingPunct="1">
              <a:lnSpc>
                <a:spcPct val="80000"/>
              </a:lnSpc>
            </a:pPr>
            <a:r>
              <a:rPr lang="en-US" smtClean="0"/>
              <a:t>432 – 8 x/16 x FO22’s H/V polarity</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EME </a:t>
            </a:r>
            <a:r>
              <a:rPr lang="en-US" sz="4800" smtClean="0">
                <a:effectLst/>
              </a:rPr>
              <a:t>Arrays by band </a:t>
            </a:r>
          </a:p>
        </p:txBody>
      </p:sp>
      <p:sp>
        <p:nvSpPr>
          <p:cNvPr id="21507" name="Rectangle 3"/>
          <p:cNvSpPr>
            <a:spLocks noGrp="1" noChangeArrowheads="1"/>
          </p:cNvSpPr>
          <p:nvPr>
            <p:ph type="body" idx="1"/>
          </p:nvPr>
        </p:nvSpPr>
        <p:spPr>
          <a:xfrm>
            <a:off x="457200" y="1219200"/>
            <a:ext cx="8229600" cy="4495800"/>
          </a:xfrm>
        </p:spPr>
        <p:txBody>
          <a:bodyPr/>
          <a:lstStyle/>
          <a:p>
            <a:pPr eaLnBrk="1" hangingPunct="1">
              <a:lnSpc>
                <a:spcPct val="80000"/>
              </a:lnSpc>
            </a:pPr>
            <a:endParaRPr lang="en-US" sz="2200" dirty="0" smtClean="0"/>
          </a:p>
          <a:p>
            <a:pPr eaLnBrk="1" hangingPunct="1">
              <a:lnSpc>
                <a:spcPct val="80000"/>
              </a:lnSpc>
            </a:pPr>
            <a:r>
              <a:rPr lang="en-US" sz="2800" dirty="0" smtClean="0"/>
              <a:t>1.2G – 8.5m Kennedy dish + 1 kW</a:t>
            </a:r>
          </a:p>
          <a:p>
            <a:pPr eaLnBrk="1" hangingPunct="1">
              <a:lnSpc>
                <a:spcPct val="80000"/>
              </a:lnSpc>
            </a:pPr>
            <a:endParaRPr lang="en-US" sz="2800" dirty="0" smtClean="0"/>
          </a:p>
          <a:p>
            <a:pPr eaLnBrk="1" hangingPunct="1">
              <a:lnSpc>
                <a:spcPct val="80000"/>
              </a:lnSpc>
            </a:pPr>
            <a:r>
              <a:rPr lang="en-US" sz="2800" dirty="0" smtClean="0"/>
              <a:t>2.3G – 3.6m dish + 400 W</a:t>
            </a:r>
          </a:p>
          <a:p>
            <a:pPr eaLnBrk="1" hangingPunct="1">
              <a:lnSpc>
                <a:spcPct val="80000"/>
              </a:lnSpc>
            </a:pPr>
            <a:endParaRPr lang="en-US" sz="2800" dirty="0" smtClean="0"/>
          </a:p>
          <a:p>
            <a:pPr eaLnBrk="1" hangingPunct="1">
              <a:lnSpc>
                <a:spcPct val="80000"/>
              </a:lnSpc>
            </a:pPr>
            <a:r>
              <a:rPr lang="en-US" sz="2800" dirty="0" smtClean="0"/>
              <a:t>3.4G – 3.6m dish + 100 W</a:t>
            </a:r>
          </a:p>
          <a:p>
            <a:pPr eaLnBrk="1" hangingPunct="1">
              <a:lnSpc>
                <a:spcPct val="80000"/>
              </a:lnSpc>
            </a:pPr>
            <a:endParaRPr lang="en-US" sz="2800" dirty="0" smtClean="0"/>
          </a:p>
          <a:p>
            <a:pPr eaLnBrk="1" hangingPunct="1">
              <a:lnSpc>
                <a:spcPct val="80000"/>
              </a:lnSpc>
            </a:pPr>
            <a:r>
              <a:rPr lang="en-US" sz="2800" dirty="0" smtClean="0"/>
              <a:t>5.7G – 3m dish + 500 W TWT</a:t>
            </a:r>
          </a:p>
          <a:p>
            <a:pPr eaLnBrk="1" hangingPunct="1">
              <a:lnSpc>
                <a:spcPct val="80000"/>
              </a:lnSpc>
            </a:pPr>
            <a:endParaRPr lang="en-US" sz="2800" dirty="0" smtClean="0"/>
          </a:p>
          <a:p>
            <a:pPr eaLnBrk="1" hangingPunct="1">
              <a:lnSpc>
                <a:spcPct val="80000"/>
              </a:lnSpc>
            </a:pPr>
            <a:r>
              <a:rPr lang="en-US" sz="2800" dirty="0" smtClean="0"/>
              <a:t>10G – 3m dish </a:t>
            </a:r>
            <a:r>
              <a:rPr lang="en-US" sz="2800" smtClean="0"/>
              <a:t>+ 500 W </a:t>
            </a:r>
            <a:r>
              <a:rPr lang="en-US" sz="2800" dirty="0" smtClean="0"/>
              <a:t>TWT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276600"/>
            <a:ext cx="3581400" cy="685800"/>
          </a:xfrm>
        </p:spPr>
        <p:txBody>
          <a:bodyPr/>
          <a:lstStyle/>
          <a:p>
            <a:r>
              <a:rPr lang="en-US" sz="2400" dirty="0" smtClean="0"/>
              <a:t>EME area with 28’ dish, tower for dish and 2m EME Array -  4x FO19’s</a:t>
            </a:r>
            <a:br>
              <a:rPr lang="en-US" sz="2400" dirty="0" smtClean="0"/>
            </a:br>
            <a:r>
              <a:rPr lang="en-US" sz="2400" dirty="0" smtClean="0"/>
              <a:t>(Large self-supporting tower is Jim’s single op station)</a:t>
            </a:r>
            <a:endParaRPr lang="en-US" sz="2400" dirty="0"/>
          </a:p>
        </p:txBody>
      </p:sp>
      <p:pic>
        <p:nvPicPr>
          <p:cNvPr id="4" name="Content Placeholder 3" descr="IMG_1028.JPG"/>
          <p:cNvPicPr>
            <a:picLocks noGrp="1" noChangeAspect="1"/>
          </p:cNvPicPr>
          <p:nvPr>
            <p:ph idx="1"/>
          </p:nvPr>
        </p:nvPicPr>
        <p:blipFill>
          <a:blip r:embed="rId2" cstate="print"/>
          <a:stretch>
            <a:fillRect/>
          </a:stretch>
        </p:blipFill>
        <p:spPr>
          <a:xfrm>
            <a:off x="4191000" y="304800"/>
            <a:ext cx="4800600" cy="6400800"/>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971800"/>
            <a:ext cx="2286000" cy="1143000"/>
          </a:xfrm>
        </p:spPr>
        <p:txBody>
          <a:bodyPr/>
          <a:lstStyle/>
          <a:p>
            <a:r>
              <a:rPr lang="en-US" sz="2400" dirty="0" smtClean="0"/>
              <a:t>28’ Kennedy dish waits for </a:t>
            </a:r>
            <a:r>
              <a:rPr lang="en-US" sz="2400" dirty="0" err="1" smtClean="0"/>
              <a:t>positioner</a:t>
            </a:r>
            <a:r>
              <a:rPr lang="en-US" sz="2400" dirty="0" smtClean="0"/>
              <a:t> to be completed</a:t>
            </a:r>
            <a:endParaRPr lang="en-US" sz="2400" dirty="0"/>
          </a:p>
        </p:txBody>
      </p:sp>
      <p:pic>
        <p:nvPicPr>
          <p:cNvPr id="4" name="Content Placeholder 3" descr="IMG_1020.JPG"/>
          <p:cNvPicPr>
            <a:picLocks noGrp="1" noChangeAspect="1"/>
          </p:cNvPicPr>
          <p:nvPr>
            <p:ph idx="1"/>
          </p:nvPr>
        </p:nvPicPr>
        <p:blipFill>
          <a:blip r:embed="rId2" cstate="print"/>
          <a:stretch>
            <a:fillRect/>
          </a:stretch>
        </p:blipFill>
        <p:spPr>
          <a:xfrm>
            <a:off x="2819400" y="1219200"/>
            <a:ext cx="5994400" cy="44958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smtClean="0"/>
              <a:t>Station Layout</a:t>
            </a:r>
          </a:p>
        </p:txBody>
      </p:sp>
      <p:sp>
        <p:nvSpPr>
          <p:cNvPr id="22531" name="Rectangle 3"/>
          <p:cNvSpPr>
            <a:spLocks noGrp="1" noChangeArrowheads="1"/>
          </p:cNvSpPr>
          <p:nvPr>
            <p:ph type="body" idx="1"/>
          </p:nvPr>
        </p:nvSpPr>
        <p:spPr>
          <a:xfrm>
            <a:off x="457200" y="1371600"/>
            <a:ext cx="8229600" cy="4495800"/>
          </a:xfrm>
        </p:spPr>
        <p:txBody>
          <a:bodyPr/>
          <a:lstStyle/>
          <a:p>
            <a:pPr eaLnBrk="1" hangingPunct="1"/>
            <a:r>
              <a:rPr lang="en-US" dirty="0" smtClean="0"/>
              <a:t>Bus #1</a:t>
            </a:r>
          </a:p>
          <a:p>
            <a:pPr lvl="1" eaLnBrk="1" hangingPunct="1"/>
            <a:r>
              <a:rPr lang="en-US" dirty="0" smtClean="0"/>
              <a:t>Two 6m stations side-by-side</a:t>
            </a:r>
          </a:p>
          <a:p>
            <a:pPr lvl="1" eaLnBrk="1" hangingPunct="1"/>
            <a:endParaRPr lang="en-US" dirty="0" smtClean="0"/>
          </a:p>
          <a:p>
            <a:pPr lvl="2" eaLnBrk="1" hangingPunct="1"/>
            <a:r>
              <a:rPr lang="en-US" dirty="0" smtClean="0"/>
              <a:t>Both with 1500 W SSPAs</a:t>
            </a:r>
          </a:p>
          <a:p>
            <a:pPr lvl="2" eaLnBrk="1" hangingPunct="1"/>
            <a:endParaRPr lang="en-US" dirty="0" smtClean="0"/>
          </a:p>
          <a:p>
            <a:pPr lvl="2" eaLnBrk="1" hangingPunct="1"/>
            <a:r>
              <a:rPr lang="en-US" dirty="0" smtClean="0"/>
              <a:t>Station 1 uses high rotatable and all fixed arrays</a:t>
            </a:r>
          </a:p>
          <a:p>
            <a:pPr lvl="2" eaLnBrk="1" hangingPunct="1"/>
            <a:endParaRPr lang="en-US" dirty="0" smtClean="0"/>
          </a:p>
          <a:p>
            <a:pPr lvl="2" eaLnBrk="1" hangingPunct="1"/>
            <a:r>
              <a:rPr lang="en-US" dirty="0" smtClean="0"/>
              <a:t>Station 2 uses low rotatable</a:t>
            </a:r>
          </a:p>
          <a:p>
            <a:pPr lvl="3" eaLnBrk="1" hangingPunct="1"/>
            <a:r>
              <a:rPr lang="en-US" dirty="0" smtClean="0"/>
              <a:t>XFER flips the two arrays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en-US" smtClean="0"/>
              <a:t>Station Layout</a:t>
            </a:r>
          </a:p>
        </p:txBody>
      </p:sp>
      <p:sp>
        <p:nvSpPr>
          <p:cNvPr id="23555" name="Rectangle 3"/>
          <p:cNvSpPr>
            <a:spLocks noGrp="1" noChangeArrowheads="1"/>
          </p:cNvSpPr>
          <p:nvPr>
            <p:ph type="body" idx="1"/>
          </p:nvPr>
        </p:nvSpPr>
        <p:spPr/>
        <p:txBody>
          <a:bodyPr/>
          <a:lstStyle/>
          <a:p>
            <a:pPr eaLnBrk="1" hangingPunct="1"/>
            <a:r>
              <a:rPr lang="en-US" dirty="0" smtClean="0"/>
              <a:t>Bus #1</a:t>
            </a:r>
          </a:p>
          <a:p>
            <a:pPr lvl="1" eaLnBrk="1" hangingPunct="1"/>
            <a:r>
              <a:rPr lang="en-US" dirty="0" smtClean="0"/>
              <a:t>222 </a:t>
            </a:r>
          </a:p>
          <a:p>
            <a:pPr lvl="2" eaLnBrk="1" hangingPunct="1"/>
            <a:r>
              <a:rPr lang="en-US" dirty="0" smtClean="0"/>
              <a:t>1500w SSPA</a:t>
            </a:r>
          </a:p>
          <a:p>
            <a:pPr lvl="2" eaLnBrk="1" hangingPunct="1"/>
            <a:endParaRPr lang="en-US" dirty="0" smtClean="0"/>
          </a:p>
          <a:p>
            <a:pPr lvl="1" eaLnBrk="1" hangingPunct="1"/>
            <a:r>
              <a:rPr lang="en-US" dirty="0" smtClean="0"/>
              <a:t>52, 146, 223 and 450 FM</a:t>
            </a:r>
          </a:p>
          <a:p>
            <a:pPr lvl="2" eaLnBrk="1" hangingPunct="1"/>
            <a:r>
              <a:rPr lang="en-US" dirty="0" smtClean="0"/>
              <a:t>High power SSPA’s </a:t>
            </a:r>
          </a:p>
          <a:p>
            <a:pPr lvl="2" eaLnBrk="1" hangingPunct="1"/>
            <a:endParaRPr lang="en-US" dirty="0" smtClean="0"/>
          </a:p>
          <a:p>
            <a:pPr lvl="1" eaLnBrk="1" hangingPunct="1"/>
            <a:r>
              <a:rPr lang="en-US" dirty="0" smtClean="0"/>
              <a:t>Sleeping for 4</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dirty="0" smtClean="0"/>
              <a:t>Station Layout</a:t>
            </a:r>
          </a:p>
        </p:txBody>
      </p:sp>
      <p:sp>
        <p:nvSpPr>
          <p:cNvPr id="24579" name="Rectangle 3"/>
          <p:cNvSpPr>
            <a:spLocks noGrp="1" noChangeArrowheads="1"/>
          </p:cNvSpPr>
          <p:nvPr>
            <p:ph type="body" idx="1"/>
          </p:nvPr>
        </p:nvSpPr>
        <p:spPr/>
        <p:txBody>
          <a:bodyPr/>
          <a:lstStyle/>
          <a:p>
            <a:pPr eaLnBrk="1" hangingPunct="1"/>
            <a:r>
              <a:rPr lang="en-US" smtClean="0"/>
              <a:t>Bus #2</a:t>
            </a:r>
          </a:p>
          <a:p>
            <a:pPr lvl="1" eaLnBrk="1" hangingPunct="1"/>
            <a:r>
              <a:rPr lang="en-US" smtClean="0"/>
              <a:t>Two 2m stations side-by-side</a:t>
            </a:r>
          </a:p>
          <a:p>
            <a:pPr lvl="2" eaLnBrk="1" hangingPunct="1"/>
            <a:r>
              <a:rPr lang="en-US" smtClean="0"/>
              <a:t>Both with 1500 W SSPAs</a:t>
            </a:r>
          </a:p>
          <a:p>
            <a:pPr lvl="2" eaLnBrk="1" hangingPunct="1"/>
            <a:r>
              <a:rPr lang="en-US" smtClean="0"/>
              <a:t>Station one uses all LVA’s</a:t>
            </a:r>
          </a:p>
          <a:p>
            <a:pPr lvl="2" eaLnBrk="1" hangingPunct="1"/>
            <a:r>
              <a:rPr lang="en-US" smtClean="0"/>
              <a:t>Station two uses rotatable array</a:t>
            </a:r>
          </a:p>
          <a:p>
            <a:pPr lvl="2" eaLnBrk="1" hangingPunct="1"/>
            <a:r>
              <a:rPr lang="en-US" smtClean="0"/>
              <a:t>XFER flips arrays</a:t>
            </a:r>
          </a:p>
          <a:p>
            <a:pPr lvl="1" eaLnBrk="1" hangingPunct="1"/>
            <a:r>
              <a:rPr lang="en-US" smtClean="0"/>
              <a:t>432</a:t>
            </a:r>
          </a:p>
          <a:p>
            <a:pPr lvl="2" eaLnBrk="1" hangingPunct="1"/>
            <a:r>
              <a:rPr lang="en-US" smtClean="0"/>
              <a:t>1500 W SSPA</a:t>
            </a:r>
          </a:p>
          <a:p>
            <a:pPr lvl="1" eaLnBrk="1" hangingPunct="1"/>
            <a:endParaRPr lang="en-US"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r>
              <a:rPr lang="en-US" dirty="0" smtClean="0"/>
              <a:t>Station Layout</a:t>
            </a:r>
          </a:p>
        </p:txBody>
      </p:sp>
      <p:sp>
        <p:nvSpPr>
          <p:cNvPr id="25603" name="Rectangle 3"/>
          <p:cNvSpPr>
            <a:spLocks noGrp="1" noChangeArrowheads="1"/>
          </p:cNvSpPr>
          <p:nvPr>
            <p:ph type="body" idx="1"/>
          </p:nvPr>
        </p:nvSpPr>
        <p:spPr/>
        <p:txBody>
          <a:bodyPr/>
          <a:lstStyle/>
          <a:p>
            <a:pPr eaLnBrk="1" hangingPunct="1"/>
            <a:r>
              <a:rPr lang="en-US" smtClean="0"/>
              <a:t>Bus #2</a:t>
            </a:r>
          </a:p>
          <a:p>
            <a:pPr lvl="1" eaLnBrk="1" hangingPunct="1"/>
            <a:r>
              <a:rPr lang="en-US" smtClean="0"/>
              <a:t>903/1.2G</a:t>
            </a:r>
          </a:p>
          <a:p>
            <a:pPr lvl="2" eaLnBrk="1" hangingPunct="1"/>
            <a:r>
              <a:rPr lang="en-US" smtClean="0"/>
              <a:t>800 W/1 kW SSPAs</a:t>
            </a:r>
          </a:p>
          <a:p>
            <a:pPr lvl="2" eaLnBrk="1" hangingPunct="1"/>
            <a:endParaRPr lang="en-US" smtClean="0"/>
          </a:p>
          <a:p>
            <a:pPr lvl="1" eaLnBrk="1" hangingPunct="1"/>
            <a:r>
              <a:rPr lang="en-US" smtClean="0"/>
              <a:t>2.3 and above</a:t>
            </a:r>
          </a:p>
          <a:p>
            <a:pPr lvl="1" eaLnBrk="1" hangingPunct="1"/>
            <a:endParaRPr lang="en-US" smtClean="0"/>
          </a:p>
          <a:p>
            <a:pPr lvl="1" eaLnBrk="1" hangingPunct="1"/>
            <a:r>
              <a:rPr lang="en-US" smtClean="0"/>
              <a:t>Sleeping for two</a:t>
            </a:r>
          </a:p>
          <a:p>
            <a:pPr lvl="1" eaLnBrk="1" hangingPunct="1"/>
            <a:endParaRPr 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dirty="0" smtClean="0"/>
              <a:t>Station Layout </a:t>
            </a:r>
          </a:p>
        </p:txBody>
      </p:sp>
      <p:sp>
        <p:nvSpPr>
          <p:cNvPr id="26627" name="Rectangle 3"/>
          <p:cNvSpPr>
            <a:spLocks noGrp="1" noChangeArrowheads="1"/>
          </p:cNvSpPr>
          <p:nvPr>
            <p:ph type="body" idx="1"/>
          </p:nvPr>
        </p:nvSpPr>
        <p:spPr>
          <a:xfrm>
            <a:off x="457200" y="1371600"/>
            <a:ext cx="8229600" cy="4495800"/>
          </a:xfrm>
        </p:spPr>
        <p:txBody>
          <a:bodyPr/>
          <a:lstStyle/>
          <a:p>
            <a:pPr eaLnBrk="1" hangingPunct="1"/>
            <a:r>
              <a:rPr lang="en-US" dirty="0" smtClean="0"/>
              <a:t>Bus #3</a:t>
            </a:r>
          </a:p>
          <a:p>
            <a:pPr lvl="1" eaLnBrk="1" hangingPunct="1"/>
            <a:r>
              <a:rPr lang="en-US" dirty="0" smtClean="0"/>
              <a:t>All amps and </a:t>
            </a:r>
            <a:r>
              <a:rPr lang="en-US" dirty="0" err="1" smtClean="0"/>
              <a:t>transverters</a:t>
            </a:r>
            <a:r>
              <a:rPr lang="en-US" dirty="0" smtClean="0"/>
              <a:t> located in walled-off space in rear to dampen noise and remove heat from operating areas</a:t>
            </a:r>
          </a:p>
          <a:p>
            <a:pPr lvl="1" eaLnBrk="1" hangingPunct="1"/>
            <a:endParaRPr lang="en-US" dirty="0" smtClean="0"/>
          </a:p>
          <a:p>
            <a:pPr lvl="1" eaLnBrk="1" hangingPunct="1"/>
            <a:r>
              <a:rPr lang="en-US" dirty="0" smtClean="0"/>
              <a:t>Front of bus is used for R&amp;R, has refrigerator and microwave oven</a:t>
            </a:r>
          </a:p>
          <a:p>
            <a:pPr lvl="1" eaLnBrk="1" hangingPunct="1"/>
            <a:endParaRPr lang="en-US" dirty="0" smtClean="0"/>
          </a:p>
          <a:p>
            <a:pPr lvl="1" eaLnBrk="1" hangingPunct="1"/>
            <a:r>
              <a:rPr lang="en-US" dirty="0" smtClean="0"/>
              <a:t>Sleeping for two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smtClean="0"/>
              <a:t>History</a:t>
            </a:r>
          </a:p>
        </p:txBody>
      </p:sp>
      <p:sp>
        <p:nvSpPr>
          <p:cNvPr id="6147" name="Rectangle 3"/>
          <p:cNvSpPr>
            <a:spLocks noGrp="1" noChangeArrowheads="1"/>
          </p:cNvSpPr>
          <p:nvPr>
            <p:ph type="body" idx="1"/>
          </p:nvPr>
        </p:nvSpPr>
        <p:spPr/>
        <p:txBody>
          <a:bodyPr/>
          <a:lstStyle/>
          <a:p>
            <a:pPr eaLnBrk="1" hangingPunct="1">
              <a:lnSpc>
                <a:spcPct val="90000"/>
              </a:lnSpc>
            </a:pPr>
            <a:r>
              <a:rPr lang="en-US" dirty="0" smtClean="0"/>
              <a:t>Station consisted of three, full-size school buses, each outfitted with two or three 30- to 40-foot towers on special “swing mounts”, raised with 12V ATV winches</a:t>
            </a:r>
          </a:p>
          <a:p>
            <a:pPr eaLnBrk="1" hangingPunct="1">
              <a:lnSpc>
                <a:spcPct val="90000"/>
              </a:lnSpc>
            </a:pPr>
            <a:endParaRPr lang="en-US" dirty="0" smtClean="0"/>
          </a:p>
          <a:p>
            <a:pPr eaLnBrk="1" hangingPunct="1">
              <a:lnSpc>
                <a:spcPct val="90000"/>
              </a:lnSpc>
            </a:pPr>
            <a:r>
              <a:rPr lang="en-US" dirty="0" smtClean="0"/>
              <a:t>All antennas small boom length, small dishes on 2.3 and above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905000"/>
            <a:ext cx="4724400" cy="2971800"/>
          </a:xfrm>
        </p:spPr>
        <p:txBody>
          <a:bodyPr/>
          <a:lstStyle/>
          <a:p>
            <a:r>
              <a:rPr lang="en-US" sz="3200" dirty="0" smtClean="0"/>
              <a:t>Well, not quite a doublewide but from 80 feet up on the 2m tower, they don’t look too bad!</a:t>
            </a:r>
            <a:endParaRPr lang="en-US" sz="3200" dirty="0"/>
          </a:p>
        </p:txBody>
      </p:sp>
      <p:pic>
        <p:nvPicPr>
          <p:cNvPr id="4" name="Content Placeholder 3" descr="2012-08-21_16-38-27_444.jpg"/>
          <p:cNvPicPr>
            <a:picLocks noGrp="1" noChangeAspect="1"/>
          </p:cNvPicPr>
          <p:nvPr>
            <p:ph idx="1"/>
          </p:nvPr>
        </p:nvPicPr>
        <p:blipFill>
          <a:blip r:embed="rId2" cstate="print"/>
          <a:stretch>
            <a:fillRect/>
          </a:stretch>
        </p:blipFill>
        <p:spPr>
          <a:xfrm>
            <a:off x="5334000" y="533400"/>
            <a:ext cx="3321844" cy="5905499"/>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981200"/>
            <a:ext cx="1981200" cy="1143000"/>
          </a:xfrm>
        </p:spPr>
        <p:txBody>
          <a:bodyPr/>
          <a:lstStyle/>
          <a:p>
            <a:r>
              <a:rPr lang="en-US" sz="1200" dirty="0" smtClean="0"/>
              <a:t>New amplifier room in the rear of our third bus.</a:t>
            </a:r>
            <a:br>
              <a:rPr lang="en-US" sz="1200" dirty="0" smtClean="0"/>
            </a:br>
            <a:r>
              <a:rPr lang="en-US" sz="1200" dirty="0" smtClean="0"/>
              <a:t>903, 1296 and power supply in place</a:t>
            </a:r>
            <a:endParaRPr lang="en-US" sz="1200" dirty="0"/>
          </a:p>
        </p:txBody>
      </p:sp>
      <p:pic>
        <p:nvPicPr>
          <p:cNvPr id="4" name="Content Placeholder 3" descr="IMG_20120815_201356.jpg"/>
          <p:cNvPicPr>
            <a:picLocks noGrp="1" noChangeAspect="1"/>
          </p:cNvPicPr>
          <p:nvPr>
            <p:ph idx="1"/>
          </p:nvPr>
        </p:nvPicPr>
        <p:blipFill>
          <a:blip r:embed="rId2" cstate="print"/>
          <a:stretch>
            <a:fillRect/>
          </a:stretch>
        </p:blipFill>
        <p:spPr>
          <a:xfrm>
            <a:off x="2133600" y="152400"/>
            <a:ext cx="6807200" cy="5105400"/>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June 2012, the First Unlimited </a:t>
            </a:r>
            <a:r>
              <a:rPr lang="en-US" sz="3600" dirty="0" err="1" smtClean="0"/>
              <a:t>Multiop</a:t>
            </a:r>
            <a:r>
              <a:rPr lang="en-US" sz="3600" dirty="0" smtClean="0"/>
              <a:t> Effort from the New Location</a:t>
            </a:r>
            <a:endParaRPr lang="en-US" sz="3600" dirty="0"/>
          </a:p>
        </p:txBody>
      </p:sp>
      <p:pic>
        <p:nvPicPr>
          <p:cNvPr id="4" name="Content Placeholder 3" descr="IMG_4360.JPG"/>
          <p:cNvPicPr>
            <a:picLocks noGrp="1" noChangeAspect="1"/>
          </p:cNvPicPr>
          <p:nvPr>
            <p:ph idx="1"/>
          </p:nvPr>
        </p:nvPicPr>
        <p:blipFill>
          <a:blip r:embed="rId2"/>
          <a:stretch>
            <a:fillRect/>
          </a:stretch>
        </p:blipFill>
        <p:spPr>
          <a:xfrm>
            <a:off x="1066800" y="1371600"/>
            <a:ext cx="7033180" cy="52795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Final </a:t>
            </a:r>
            <a:r>
              <a:rPr lang="en-US" sz="3200" dirty="0" smtClean="0"/>
              <a:t>Spruce Knob Antenna </a:t>
            </a:r>
            <a:r>
              <a:rPr lang="en-US" sz="3200" dirty="0" smtClean="0"/>
              <a:t>Layout 2008</a:t>
            </a:r>
            <a:endParaRPr lang="en-US" sz="3200" dirty="0"/>
          </a:p>
        </p:txBody>
      </p:sp>
      <p:pic>
        <p:nvPicPr>
          <p:cNvPr id="5" name="Content Placeholder 4" descr="PICT5827.JPG"/>
          <p:cNvPicPr>
            <a:picLocks noGrp="1" noChangeAspect="1"/>
          </p:cNvPicPr>
          <p:nvPr>
            <p:ph idx="1"/>
          </p:nvPr>
        </p:nvPicPr>
        <p:blipFill>
          <a:blip r:embed="rId2" cstate="print"/>
          <a:stretch>
            <a:fillRect/>
          </a:stretch>
        </p:blipFill>
        <p:spPr>
          <a:xfrm>
            <a:off x="990600" y="1219200"/>
            <a:ext cx="7137400" cy="535305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of the K8GP Spruce Knob Highlights</a:t>
            </a:r>
            <a:endParaRPr lang="en-US" dirty="0"/>
          </a:p>
        </p:txBody>
      </p:sp>
      <p:sp>
        <p:nvSpPr>
          <p:cNvPr id="3" name="Content Placeholder 2"/>
          <p:cNvSpPr>
            <a:spLocks noGrp="1"/>
          </p:cNvSpPr>
          <p:nvPr>
            <p:ph idx="1"/>
          </p:nvPr>
        </p:nvSpPr>
        <p:spPr>
          <a:xfrm>
            <a:off x="457200" y="2133600"/>
            <a:ext cx="8229600" cy="4495800"/>
          </a:xfrm>
        </p:spPr>
        <p:txBody>
          <a:bodyPr/>
          <a:lstStyle/>
          <a:p>
            <a:r>
              <a:rPr lang="en-US" sz="2800" dirty="0" smtClean="0"/>
              <a:t>Only </a:t>
            </a:r>
            <a:r>
              <a:rPr lang="en-US" sz="2800" dirty="0" err="1" smtClean="0"/>
              <a:t>multiop</a:t>
            </a:r>
            <a:r>
              <a:rPr lang="en-US" sz="2800" dirty="0" smtClean="0"/>
              <a:t> to have beaten W2SZ/1 4 times. June ‘00, June ‘06, ‘07 and Sept. ’07</a:t>
            </a:r>
          </a:p>
          <a:p>
            <a:r>
              <a:rPr lang="en-US" sz="2800" dirty="0" smtClean="0"/>
              <a:t>Attained 10 band VUCC in 3 contests - Sept ’98, Sept ‘01 and June ’07</a:t>
            </a:r>
          </a:p>
          <a:p>
            <a:r>
              <a:rPr lang="en-US" sz="2800" dirty="0" smtClean="0"/>
              <a:t>Only limited multi to break 1 million points</a:t>
            </a:r>
          </a:p>
          <a:p>
            <a:r>
              <a:rPr lang="en-US" sz="2800" dirty="0" smtClean="0"/>
              <a:t>Consistently matched 6m scores from </a:t>
            </a:r>
            <a:r>
              <a:rPr lang="en-US" sz="2800" dirty="0" err="1" smtClean="0"/>
              <a:t>midwest</a:t>
            </a:r>
            <a:r>
              <a:rPr lang="en-US" sz="2800" dirty="0" smtClean="0"/>
              <a:t> stations </a:t>
            </a: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smtClean="0"/>
              <a:t>What Next?</a:t>
            </a:r>
          </a:p>
        </p:txBody>
      </p:sp>
      <p:sp>
        <p:nvSpPr>
          <p:cNvPr id="7171" name="Rectangle 3"/>
          <p:cNvSpPr>
            <a:spLocks noGrp="1" noChangeArrowheads="1"/>
          </p:cNvSpPr>
          <p:nvPr>
            <p:ph type="body" idx="1"/>
          </p:nvPr>
        </p:nvSpPr>
        <p:spPr>
          <a:xfrm>
            <a:off x="457200" y="1447800"/>
            <a:ext cx="8229600" cy="4495800"/>
          </a:xfrm>
        </p:spPr>
        <p:txBody>
          <a:bodyPr/>
          <a:lstStyle/>
          <a:p>
            <a:pPr eaLnBrk="1" hangingPunct="1">
              <a:lnSpc>
                <a:spcPct val="90000"/>
              </a:lnSpc>
            </a:pPr>
            <a:r>
              <a:rPr lang="en-US" dirty="0" smtClean="0"/>
              <a:t>Spruce Knob is one of the quietest radio locations, with commanding shots in all directions, how can you do better?</a:t>
            </a:r>
          </a:p>
          <a:p>
            <a:pPr eaLnBrk="1" hangingPunct="1">
              <a:lnSpc>
                <a:spcPct val="90000"/>
              </a:lnSpc>
            </a:pPr>
            <a:endParaRPr lang="en-US" dirty="0" smtClean="0"/>
          </a:p>
          <a:p>
            <a:pPr algn="ctr" eaLnBrk="1" hangingPunct="1">
              <a:lnSpc>
                <a:spcPct val="90000"/>
              </a:lnSpc>
              <a:buFontTx/>
              <a:buNone/>
            </a:pPr>
            <a:r>
              <a:rPr lang="en-US" i="1" dirty="0" smtClean="0"/>
              <a:t>YOU CAN’T!!!</a:t>
            </a:r>
          </a:p>
          <a:p>
            <a:pPr algn="ctr" eaLnBrk="1" hangingPunct="1">
              <a:lnSpc>
                <a:spcPct val="90000"/>
              </a:lnSpc>
            </a:pPr>
            <a:endParaRPr lang="en-US" dirty="0" smtClean="0"/>
          </a:p>
          <a:p>
            <a:pPr eaLnBrk="1" hangingPunct="1">
              <a:lnSpc>
                <a:spcPct val="90000"/>
              </a:lnSpc>
            </a:pPr>
            <a:r>
              <a:rPr lang="en-US" dirty="0" smtClean="0"/>
              <a:t>Alternative - Find a location that is less than one hour from the main K8GP core operators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smtClean="0"/>
              <a:t>What Next?</a:t>
            </a:r>
          </a:p>
        </p:txBody>
      </p:sp>
      <p:sp>
        <p:nvSpPr>
          <p:cNvPr id="8195" name="Rectangle 3"/>
          <p:cNvSpPr>
            <a:spLocks noGrp="1" noChangeArrowheads="1"/>
          </p:cNvSpPr>
          <p:nvPr>
            <p:ph type="body" idx="1"/>
          </p:nvPr>
        </p:nvSpPr>
        <p:spPr/>
        <p:txBody>
          <a:bodyPr/>
          <a:lstStyle/>
          <a:p>
            <a:pPr eaLnBrk="1" hangingPunct="1">
              <a:lnSpc>
                <a:spcPct val="90000"/>
              </a:lnSpc>
            </a:pPr>
            <a:r>
              <a:rPr lang="en-US" dirty="0" smtClean="0"/>
              <a:t>Understand that whatever location you find, it will never be as good as </a:t>
            </a:r>
            <a:r>
              <a:rPr lang="en-US" dirty="0" smtClean="0"/>
              <a:t>Spruce Knob</a:t>
            </a:r>
            <a:endParaRPr lang="en-US" dirty="0" smtClean="0"/>
          </a:p>
          <a:p>
            <a:pPr eaLnBrk="1" hangingPunct="1">
              <a:lnSpc>
                <a:spcPct val="90000"/>
              </a:lnSpc>
            </a:pPr>
            <a:endParaRPr lang="en-US" dirty="0" smtClean="0"/>
          </a:p>
          <a:p>
            <a:pPr eaLnBrk="1" hangingPunct="1">
              <a:lnSpc>
                <a:spcPct val="90000"/>
              </a:lnSpc>
            </a:pPr>
            <a:r>
              <a:rPr lang="en-US" dirty="0" smtClean="0"/>
              <a:t>How many potential lost QSOs and Multipliers can be made up with tall towers and LOTS of antennas?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smtClean="0"/>
              <a:t>W4RX</a:t>
            </a:r>
          </a:p>
        </p:txBody>
      </p:sp>
      <p:sp>
        <p:nvSpPr>
          <p:cNvPr id="9219" name="Rectangle 3"/>
          <p:cNvSpPr>
            <a:spLocks noGrp="1" noChangeArrowheads="1"/>
          </p:cNvSpPr>
          <p:nvPr>
            <p:ph type="body" idx="1"/>
          </p:nvPr>
        </p:nvSpPr>
        <p:spPr/>
        <p:txBody>
          <a:bodyPr/>
          <a:lstStyle/>
          <a:p>
            <a:pPr eaLnBrk="1" hangingPunct="1">
              <a:lnSpc>
                <a:spcPct val="90000"/>
              </a:lnSpc>
            </a:pPr>
            <a:r>
              <a:rPr lang="en-US" sz="2800" dirty="0" smtClean="0"/>
              <a:t>I do tower work for Jim </a:t>
            </a:r>
            <a:r>
              <a:rPr lang="en-US" sz="2800" dirty="0" err="1" smtClean="0"/>
              <a:t>Alhgren</a:t>
            </a:r>
            <a:r>
              <a:rPr lang="en-US" sz="2800" dirty="0" smtClean="0"/>
              <a:t>, W4RX who has a station on Mount Weather, west of Leesburg, VA, near the FEMA Mount Weather EOC</a:t>
            </a:r>
          </a:p>
          <a:p>
            <a:pPr eaLnBrk="1" hangingPunct="1">
              <a:lnSpc>
                <a:spcPct val="90000"/>
              </a:lnSpc>
            </a:pPr>
            <a:endParaRPr lang="en-US" sz="2800" dirty="0" smtClean="0"/>
          </a:p>
          <a:p>
            <a:pPr eaLnBrk="1" hangingPunct="1">
              <a:lnSpc>
                <a:spcPct val="90000"/>
              </a:lnSpc>
            </a:pPr>
            <a:r>
              <a:rPr lang="en-US" sz="2800" dirty="0" smtClean="0"/>
              <a:t>Jim already has five towers for HF and a monster self-supporting tower for VHF</a:t>
            </a:r>
          </a:p>
          <a:p>
            <a:pPr eaLnBrk="1" hangingPunct="1">
              <a:lnSpc>
                <a:spcPct val="90000"/>
              </a:lnSpc>
            </a:pPr>
            <a:endParaRPr lang="en-US" sz="2800" dirty="0" smtClean="0"/>
          </a:p>
          <a:p>
            <a:pPr eaLnBrk="1" hangingPunct="1">
              <a:lnSpc>
                <a:spcPct val="90000"/>
              </a:lnSpc>
            </a:pPr>
            <a:r>
              <a:rPr lang="en-US" sz="2800" dirty="0" smtClean="0"/>
              <a:t>The mountain location is ~1850’ MSL – no where near </a:t>
            </a:r>
            <a:r>
              <a:rPr lang="en-US" sz="2800" dirty="0" smtClean="0"/>
              <a:t>Spruce Knobs</a:t>
            </a:r>
            <a:r>
              <a:rPr lang="en-US" sz="2800" dirty="0" smtClean="0"/>
              <a:t>’ 4863’ MSL, but a lot closer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Mountain Top</Template>
  <TotalTime>577</TotalTime>
  <Words>1318</Words>
  <Application>Microsoft Office PowerPoint</Application>
  <PresentationFormat>On-screen Show (4:3)</PresentationFormat>
  <Paragraphs>202</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Mountain Top</vt:lpstr>
      <vt:lpstr>In Memory of “Dr. Doom” Dr. Gene Zimmerman – W3ZZ   W3ZZ  </vt:lpstr>
      <vt:lpstr>Life After Spruce Knob</vt:lpstr>
      <vt:lpstr>History</vt:lpstr>
      <vt:lpstr>History</vt:lpstr>
      <vt:lpstr>Final Spruce Knob Antenna Layout 2008</vt:lpstr>
      <vt:lpstr>Some of the K8GP Spruce Knob Highlights</vt:lpstr>
      <vt:lpstr>What Next?</vt:lpstr>
      <vt:lpstr>What Next?</vt:lpstr>
      <vt:lpstr>W4RX</vt:lpstr>
      <vt:lpstr>Slide 10</vt:lpstr>
      <vt:lpstr>Slide 11</vt:lpstr>
      <vt:lpstr>W4RX</vt:lpstr>
      <vt:lpstr>The Design</vt:lpstr>
      <vt:lpstr>The Design</vt:lpstr>
      <vt:lpstr>22 yard concrete truck makes his way to the first pour, the rotating microwave tower</vt:lpstr>
      <vt:lpstr> Pile o’ tower!</vt:lpstr>
      <vt:lpstr>The “boss” arrives –  Craig, N4OHE is Jim’s caretaker for the site – and keeps us in line!</vt:lpstr>
      <vt:lpstr>Antennas</vt:lpstr>
      <vt:lpstr>Antennas</vt:lpstr>
      <vt:lpstr>Antennas</vt:lpstr>
      <vt:lpstr>Slide 21</vt:lpstr>
      <vt:lpstr>Antenna selection switch (note Cisco VoIP phone to left)</vt:lpstr>
      <vt:lpstr>Antennas</vt:lpstr>
      <vt:lpstr>The 2m Tower  o’ Power!</vt:lpstr>
      <vt:lpstr>Antennas</vt:lpstr>
      <vt:lpstr>Slide 26</vt:lpstr>
      <vt:lpstr>Antennas - Future</vt:lpstr>
      <vt:lpstr>Antennas – Future</vt:lpstr>
      <vt:lpstr>Slide 29</vt:lpstr>
      <vt:lpstr>EME</vt:lpstr>
      <vt:lpstr>EME Arrays by Band </vt:lpstr>
      <vt:lpstr>EME Arrays by band </vt:lpstr>
      <vt:lpstr>EME area with 28’ dish, tower for dish and 2m EME Array -  4x FO19’s (Large self-supporting tower is Jim’s single op station)</vt:lpstr>
      <vt:lpstr>28’ Kennedy dish waits for positioner to be completed</vt:lpstr>
      <vt:lpstr>Station Layout</vt:lpstr>
      <vt:lpstr>Station Layout</vt:lpstr>
      <vt:lpstr>Station Layout</vt:lpstr>
      <vt:lpstr>Station Layout</vt:lpstr>
      <vt:lpstr>Station Layout </vt:lpstr>
      <vt:lpstr>Well, not quite a doublewide but from 80 feet up on the 2m tower, they don’t look too bad!</vt:lpstr>
      <vt:lpstr>New amplifier room in the rear of our third bus. 903, 1296 and power supply in place</vt:lpstr>
      <vt:lpstr>June 2012, the First Unlimited Multiop Effort from the New Location</vt:lpstr>
    </vt:vector>
  </TitlesOfParts>
  <Company>BAE Systems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After Spruce Knob</dc:title>
  <dc:creator>!terrence.price</dc:creator>
  <cp:lastModifiedBy>user</cp:lastModifiedBy>
  <cp:revision>57</cp:revision>
  <dcterms:created xsi:type="dcterms:W3CDTF">2012-07-02T15:27:14Z</dcterms:created>
  <dcterms:modified xsi:type="dcterms:W3CDTF">2012-09-04T03:08:56Z</dcterms:modified>
</cp:coreProperties>
</file>