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65" r:id="rId4"/>
    <p:sldId id="266" r:id="rId5"/>
    <p:sldId id="268" r:id="rId6"/>
    <p:sldId id="267" r:id="rId7"/>
    <p:sldId id="274" r:id="rId8"/>
    <p:sldId id="275" r:id="rId9"/>
    <p:sldId id="276" r:id="rId10"/>
    <p:sldId id="258" r:id="rId11"/>
    <p:sldId id="259" r:id="rId12"/>
    <p:sldId id="269" r:id="rId13"/>
    <p:sldId id="273" r:id="rId14"/>
    <p:sldId id="277" r:id="rId15"/>
    <p:sldId id="270" r:id="rId16"/>
    <p:sldId id="271" r:id="rId17"/>
    <p:sldId id="261" r:id="rId18"/>
    <p:sldId id="279" r:id="rId19"/>
    <p:sldId id="280" r:id="rId20"/>
    <p:sldId id="281" r:id="rId21"/>
    <p:sldId id="283" r:id="rId22"/>
    <p:sldId id="263" r:id="rId23"/>
    <p:sldId id="264" r:id="rId24"/>
    <p:sldId id="282" r:id="rId25"/>
    <p:sldId id="26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>
        <p:scale>
          <a:sx n="78" d="100"/>
          <a:sy n="78" d="100"/>
        </p:scale>
        <p:origin x="-36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625600" y="3886200"/>
            <a:ext cx="9144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625600" y="5124450"/>
            <a:ext cx="9144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8534400" y="6355080"/>
            <a:ext cx="3048000" cy="365760"/>
          </a:xfrm>
        </p:spPr>
        <p:txBody>
          <a:bodyPr/>
          <a:lstStyle>
            <a:lvl1pPr>
              <a:defRPr sz="1400"/>
            </a:lvl1pPr>
          </a:lstStyle>
          <a:p>
            <a:fld id="{FD888F57-A7A7-481C-9079-C1FA6672F474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3864864" y="6355080"/>
            <a:ext cx="463296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621536" y="6355080"/>
            <a:ext cx="1625600" cy="365760"/>
          </a:xfrm>
        </p:spPr>
        <p:txBody>
          <a:bodyPr/>
          <a:lstStyle/>
          <a:p>
            <a:fld id="{294AD689-8DDA-4E87-AB4B-DC195FC6E490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206500" y="3648075"/>
            <a:ext cx="97536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ctangle 32"/>
          <p:cNvSpPr/>
          <p:nvPr/>
        </p:nvSpPr>
        <p:spPr>
          <a:xfrm>
            <a:off x="1219200" y="5048250"/>
            <a:ext cx="97536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ctangle 21"/>
          <p:cNvSpPr/>
          <p:nvPr/>
        </p:nvSpPr>
        <p:spPr>
          <a:xfrm>
            <a:off x="1206500" y="3648075"/>
            <a:ext cx="3048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>
            <a:off x="1219200" y="5048250"/>
            <a:ext cx="3048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88F57-A7A7-481C-9079-C1FA6672F474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D689-8DDA-4E87-AB4B-DC195FC6E4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88F57-A7A7-481C-9079-C1FA6672F474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D689-8DDA-4E87-AB4B-DC195FC6E49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5814836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88F57-A7A7-481C-9079-C1FA6672F474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D689-8DDA-4E87-AB4B-DC195FC6E49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10972800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600" y="2971800"/>
            <a:ext cx="9144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7200" y="4267200"/>
            <a:ext cx="90424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34400" y="6355080"/>
            <a:ext cx="3048000" cy="365760"/>
          </a:xfrm>
        </p:spPr>
        <p:txBody>
          <a:bodyPr/>
          <a:lstStyle/>
          <a:p>
            <a:fld id="{FD888F57-A7A7-481C-9079-C1FA6672F474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4864" y="6355080"/>
            <a:ext cx="463296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26464" y="6355080"/>
            <a:ext cx="2027936" cy="365760"/>
          </a:xfrm>
        </p:spPr>
        <p:txBody>
          <a:bodyPr/>
          <a:lstStyle/>
          <a:p>
            <a:fld id="{294AD689-8DDA-4E87-AB4B-DC195FC6E49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19200" y="2819400"/>
            <a:ext cx="97536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219200" y="2819400"/>
            <a:ext cx="3048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88F57-A7A7-481C-9079-C1FA6672F474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D689-8DDA-4E87-AB4B-DC195FC6E49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388864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176264" y="1216152"/>
            <a:ext cx="5388864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85875"/>
            <a:ext cx="5386917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7601" y="1295400"/>
            <a:ext cx="5389033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88F57-A7A7-481C-9079-C1FA6672F474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D689-8DDA-4E87-AB4B-DC195FC6E490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133600"/>
            <a:ext cx="53848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197600" y="2133600"/>
            <a:ext cx="53848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88F57-A7A7-481C-9079-C1FA6672F474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D689-8DDA-4E87-AB4B-DC195FC6E49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88F57-A7A7-481C-9079-C1FA6672F474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D689-8DDA-4E87-AB4B-DC195FC6E49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2800" y="304800"/>
            <a:ext cx="33528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432800" y="1219201"/>
            <a:ext cx="33528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88F57-A7A7-481C-9079-C1FA6672F474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D689-8DDA-4E87-AB4B-DC195FC6E49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5220033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406400" y="304800"/>
            <a:ext cx="76200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00856"/>
            <a:ext cx="109728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1905000"/>
            <a:ext cx="109728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219200"/>
            <a:ext cx="109728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88F57-A7A7-481C-9079-C1FA6672F474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D689-8DDA-4E87-AB4B-DC195FC6E49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09600" y="500856"/>
            <a:ext cx="24384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219200"/>
            <a:ext cx="109728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534400" y="6356350"/>
            <a:ext cx="3052064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FD888F57-A7A7-481C-9079-C1FA6672F474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864864" y="6356350"/>
            <a:ext cx="46736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6864" y="6356350"/>
            <a:ext cx="26416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294AD689-8DDA-4E87-AB4B-DC195FC6E490}" type="slidenum">
              <a:rPr lang="en-US" smtClean="0"/>
              <a:t>‹#›</a:t>
            </a:fld>
            <a:endParaRPr lang="en-US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609600" y="1143000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607F58-811A-407A-BC9E-605F5BF773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33354"/>
            <a:ext cx="9144000" cy="1333691"/>
          </a:xfrm>
        </p:spPr>
        <p:txBody>
          <a:bodyPr>
            <a:noAutofit/>
          </a:bodyPr>
          <a:lstStyle/>
          <a:p>
            <a:r>
              <a:rPr lang="en-US" sz="6600" dirty="0">
                <a:latin typeface="Bahnschrift SemiBold" panose="020B0502040204020203" pitchFamily="34" charset="0"/>
              </a:rPr>
              <a:t>122 GHz Experiments and Construction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DD5CC9F-7A47-4F35-A6FC-7CB4762647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32560" y="2935194"/>
            <a:ext cx="9144000" cy="1655762"/>
          </a:xfrm>
        </p:spPr>
        <p:txBody>
          <a:bodyPr/>
          <a:lstStyle/>
          <a:p>
            <a:r>
              <a:rPr lang="en-US" dirty="0"/>
              <a:t>Doug Millar K6JEY</a:t>
            </a:r>
          </a:p>
          <a:p>
            <a:r>
              <a:rPr lang="en-US" dirty="0"/>
              <a:t>Tony Long KC6QHP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1ACB804-BE75-4447-8FE0-5529349AF4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109" y="2743200"/>
            <a:ext cx="3654669" cy="355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6833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9C38201-4F6A-4966-B0D5-03A6A7636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122 GHz is the Hot Homebrew Band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2F153D0-3B7F-496B-831F-88F453CC1EC9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Once you have the board, some switches and plugs, the rest is up to you and your needs and creativity</a:t>
            </a:r>
          </a:p>
        </p:txBody>
      </p:sp>
    </p:spTree>
    <p:extLst>
      <p:ext uri="{BB962C8B-B14F-4D97-AF65-F5344CB8AC3E}">
        <p14:creationId xmlns:p14="http://schemas.microsoft.com/office/powerpoint/2010/main" val="1809918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CED2B0A-1FD2-462D-9647-4BDD4EDF8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Crude Beginnings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840" y="1281830"/>
            <a:ext cx="4937125" cy="493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4881" y="2724411"/>
            <a:ext cx="5052152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What didn’t work-</a:t>
            </a:r>
          </a:p>
          <a:p>
            <a:r>
              <a:rPr lang="en-US" sz="2400" dirty="0"/>
              <a:t>    GPS not necessary</a:t>
            </a:r>
          </a:p>
          <a:p>
            <a:r>
              <a:rPr lang="en-US" sz="2400" dirty="0"/>
              <a:t>    Zero power finder not enough</a:t>
            </a:r>
          </a:p>
          <a:p>
            <a:r>
              <a:rPr lang="en-US" sz="2400" dirty="0"/>
              <a:t>    Switches on the front moved to </a:t>
            </a:r>
          </a:p>
          <a:p>
            <a:r>
              <a:rPr lang="en-US" sz="2400" dirty="0"/>
              <a:t>    Back.</a:t>
            </a:r>
          </a:p>
          <a:p>
            <a:r>
              <a:rPr lang="en-US" sz="2400" dirty="0"/>
              <a:t>  New main board with better </a:t>
            </a:r>
          </a:p>
          <a:p>
            <a:r>
              <a:rPr lang="en-US" sz="2400" dirty="0"/>
              <a:t>    mic circuit. (Huge improvement)      </a:t>
            </a:r>
          </a:p>
          <a:p>
            <a:r>
              <a:rPr lang="en-US" sz="2400" dirty="0"/>
              <a:t>  Using a Linhof  tripod.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9310" y="1966586"/>
            <a:ext cx="29095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Basically a good idea.  But-</a:t>
            </a:r>
          </a:p>
        </p:txBody>
      </p:sp>
    </p:spTree>
    <p:extLst>
      <p:ext uri="{BB962C8B-B14F-4D97-AF65-F5344CB8AC3E}">
        <p14:creationId xmlns:p14="http://schemas.microsoft.com/office/powerpoint/2010/main" val="23340066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More Rigs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437" y="1219200"/>
            <a:ext cx="4937125" cy="4937125"/>
          </a:xfrm>
        </p:spPr>
      </p:pic>
      <p:sp>
        <p:nvSpPr>
          <p:cNvPr id="6" name="TextBox 5"/>
          <p:cNvSpPr txBox="1"/>
          <p:nvPr/>
        </p:nvSpPr>
        <p:spPr>
          <a:xfrm>
            <a:off x="482252" y="1866378"/>
            <a:ext cx="3091487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N6NB’s  version. </a:t>
            </a:r>
          </a:p>
          <a:p>
            <a:r>
              <a:rPr lang="en-US" sz="2400" dirty="0"/>
              <a:t>   Internal microphone</a:t>
            </a:r>
          </a:p>
          <a:p>
            <a:r>
              <a:rPr lang="en-US" sz="2400" dirty="0"/>
              <a:t>   Headset.</a:t>
            </a:r>
          </a:p>
          <a:p>
            <a:r>
              <a:rPr lang="en-US" sz="2400" dirty="0"/>
              <a:t>   Baofeng HT.</a:t>
            </a:r>
          </a:p>
          <a:p>
            <a:r>
              <a:rPr lang="en-US" sz="2400" dirty="0"/>
              <a:t>  Felt like a Gunn diode</a:t>
            </a:r>
          </a:p>
          <a:p>
            <a:r>
              <a:rPr lang="en-US" sz="2400" dirty="0"/>
              <a:t>      rig. </a:t>
            </a:r>
          </a:p>
          <a:p>
            <a:r>
              <a:rPr lang="en-US" sz="2400" dirty="0"/>
              <a:t>   No tripod</a:t>
            </a:r>
          </a:p>
          <a:p>
            <a:r>
              <a:rPr lang="en-US" sz="2400" dirty="0"/>
              <a:t>   But it worked!</a:t>
            </a:r>
          </a:p>
          <a:p>
            <a:r>
              <a:rPr lang="en-US" sz="2400" dirty="0"/>
              <a:t>   2.5 miles with good </a:t>
            </a:r>
          </a:p>
          <a:p>
            <a:r>
              <a:rPr lang="en-US" sz="2400" dirty="0"/>
              <a:t>       Signals!  </a:t>
            </a:r>
          </a:p>
        </p:txBody>
      </p:sp>
    </p:spTree>
    <p:extLst>
      <p:ext uri="{BB962C8B-B14F-4D97-AF65-F5344CB8AC3E}">
        <p14:creationId xmlns:p14="http://schemas.microsoft.com/office/powerpoint/2010/main" val="5378032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Optimized version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378" y="1417202"/>
            <a:ext cx="7254397" cy="5440798"/>
          </a:xfrm>
        </p:spPr>
      </p:pic>
      <p:sp>
        <p:nvSpPr>
          <p:cNvPr id="5" name="TextBox 4"/>
          <p:cNvSpPr txBox="1"/>
          <p:nvPr/>
        </p:nvSpPr>
        <p:spPr>
          <a:xfrm>
            <a:off x="419622" y="2217107"/>
            <a:ext cx="4498860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Testing-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 With hp11970Q mixer in </a:t>
            </a:r>
          </a:p>
          <a:p>
            <a:r>
              <a:rPr lang="en-US" sz="2800" dirty="0"/>
              <a:t>  front of the horn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Second run board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Custom box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 Flush mount horn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 Scope well mounted.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70C0"/>
                </a:solidFill>
                <a:latin typeface="Harlow Solid Italic" panose="04030604020F02020D02" pitchFamily="82" charset="0"/>
              </a:rPr>
              <a:t>Cool looking</a:t>
            </a:r>
            <a:r>
              <a:rPr lang="en-US" sz="2800" dirty="0">
                <a:latin typeface="Harlow Solid Italic" panose="04030604020F02020D02" pitchFamily="8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656199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Better Analyzer Picture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HP8563AC tuned to </a:t>
            </a:r>
          </a:p>
          <a:p>
            <a:r>
              <a:rPr lang="en-US" dirty="0"/>
              <a:t>122,500.417000MHz</a:t>
            </a:r>
          </a:p>
          <a:p>
            <a:r>
              <a:rPr lang="en-US" dirty="0"/>
              <a:t>GPS locked. </a:t>
            </a:r>
          </a:p>
          <a:p>
            <a:r>
              <a:rPr lang="en-US" dirty="0"/>
              <a:t>Phase noise is better than the</a:t>
            </a:r>
          </a:p>
          <a:p>
            <a:pPr lvl="1"/>
            <a:r>
              <a:rPr lang="en-US" dirty="0"/>
              <a:t>Picture.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Using a 50GHz mixer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HP8563A’s are about $1500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390" y="156576"/>
            <a:ext cx="6261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0066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/>
              <a:t>Helen with Tony’s first run- Optimized basic radio</a:t>
            </a:r>
            <a:r>
              <a:rPr lang="en-US" dirty="0"/>
              <a:t>	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619" y="636282"/>
            <a:ext cx="4546948" cy="6062599"/>
          </a:xfrm>
        </p:spPr>
      </p:pic>
      <p:sp>
        <p:nvSpPr>
          <p:cNvPr id="5" name="TextBox 4"/>
          <p:cNvSpPr txBox="1"/>
          <p:nvPr/>
        </p:nvSpPr>
        <p:spPr>
          <a:xfrm>
            <a:off x="125260" y="1659699"/>
            <a:ext cx="4072077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Solid  Linhof tripod</a:t>
            </a:r>
          </a:p>
          <a:p>
            <a:r>
              <a:rPr lang="en-US" sz="2400" dirty="0"/>
              <a:t>Baofeng UV6r HT</a:t>
            </a:r>
          </a:p>
          <a:p>
            <a:r>
              <a:rPr lang="en-US" sz="2400" dirty="0"/>
              <a:t>Rifle scope</a:t>
            </a:r>
          </a:p>
          <a:p>
            <a:r>
              <a:rPr lang="en-US" sz="2400" dirty="0"/>
              <a:t>External Mic</a:t>
            </a:r>
          </a:p>
          <a:p>
            <a:r>
              <a:rPr lang="en-US" sz="2400" dirty="0"/>
              <a:t>Bienno battery on</a:t>
            </a:r>
          </a:p>
          <a:p>
            <a:r>
              <a:rPr lang="en-US" sz="2400" dirty="0"/>
              <a:t>   the ground</a:t>
            </a:r>
          </a:p>
          <a:p>
            <a:r>
              <a:rPr lang="en-US" sz="2400" dirty="0"/>
              <a:t>Horn just peeks out of the box</a:t>
            </a:r>
          </a:p>
          <a:p>
            <a:r>
              <a:rPr lang="en-US" sz="2400" dirty="0"/>
              <a:t>Easily does 4 miles. </a:t>
            </a:r>
          </a:p>
          <a:p>
            <a:r>
              <a:rPr lang="en-US" sz="2400" dirty="0"/>
              <a:t>  </a:t>
            </a:r>
            <a:r>
              <a:rPr lang="en-US" sz="2400" dirty="0">
                <a:solidFill>
                  <a:srgbClr val="FF0000"/>
                </a:solidFill>
              </a:rPr>
              <a:t>PTT modified so the HT will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never transmit.</a:t>
            </a:r>
          </a:p>
        </p:txBody>
      </p:sp>
    </p:spTree>
    <p:extLst>
      <p:ext uri="{BB962C8B-B14F-4D97-AF65-F5344CB8AC3E}">
        <p14:creationId xmlns:p14="http://schemas.microsoft.com/office/powerpoint/2010/main" val="26197033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599"/>
            <a:ext cx="10972800" cy="276512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 </a:t>
            </a:r>
            <a:br>
              <a:rPr lang="en-US" dirty="0"/>
            </a:br>
            <a:r>
              <a:rPr lang="en-US" b="1" dirty="0"/>
              <a:t>Next- </a:t>
            </a:r>
            <a:br>
              <a:rPr lang="en-US" b="1" dirty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> Intermediate Level Details</a:t>
            </a:r>
            <a:br>
              <a:rPr lang="en-US" b="1" dirty="0"/>
            </a:br>
            <a:r>
              <a:rPr lang="en-US" b="1" dirty="0"/>
              <a:t>- With Tony Long</a:t>
            </a:r>
          </a:p>
        </p:txBody>
      </p:sp>
    </p:spTree>
    <p:extLst>
      <p:ext uri="{BB962C8B-B14F-4D97-AF65-F5344CB8AC3E}">
        <p14:creationId xmlns:p14="http://schemas.microsoft.com/office/powerpoint/2010/main" val="3416382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rrow: Right 11">
            <a:extLst>
              <a:ext uri="{FF2B5EF4-FFF2-40B4-BE49-F238E27FC236}">
                <a16:creationId xmlns="" xmlns:a16="http://schemas.microsoft.com/office/drawing/2014/main" id="{5A5EE689-B1C8-4B0A-AA37-8E39007DC6C7}"/>
              </a:ext>
            </a:extLst>
          </p:cNvPr>
          <p:cNvSpPr/>
          <p:nvPr/>
        </p:nvSpPr>
        <p:spPr>
          <a:xfrm rot="10800000">
            <a:off x="8805672" y="1276026"/>
            <a:ext cx="1444752" cy="9123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3AFF8ED-0875-44D7-8A45-0E1B9A104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Improved 122 </a:t>
            </a:r>
            <a:r>
              <a:rPr lang="en-US" dirty="0" err="1"/>
              <a:t>Ghz</a:t>
            </a:r>
            <a:r>
              <a:rPr lang="en-US" dirty="0"/>
              <a:t> Radio Chassis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A856952-3BF6-44D1-B9E9-0859F1C45F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8479" y="1276026"/>
            <a:ext cx="4462319" cy="31519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8547A58-609B-419A-8EAE-BE5003BDF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4614" y="3340608"/>
            <a:ext cx="4635362" cy="33649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1D4D246-EBC0-4B0A-B095-729A96ACB012}"/>
              </a:ext>
            </a:extLst>
          </p:cNvPr>
          <p:cNvSpPr txBox="1"/>
          <p:nvPr/>
        </p:nvSpPr>
        <p:spPr>
          <a:xfrm>
            <a:off x="192024" y="1350288"/>
            <a:ext cx="518464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Things I like in microwave radio chassis: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Modular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Clean wiring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Flexible mounting options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Durable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Field serviceable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Ten Years ago my radios: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Had lots of machined aluminum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Took months to build</a:t>
            </a:r>
          </a:p>
          <a:p>
            <a:endParaRPr lang="en-US" dirty="0"/>
          </a:p>
          <a:p>
            <a:r>
              <a:rPr lang="en-US" dirty="0"/>
              <a:t>Since then, 3D printing, laser engraving, and better parts have become more readily available.</a:t>
            </a:r>
          </a:p>
          <a:p>
            <a:endParaRPr lang="en-US" dirty="0"/>
          </a:p>
          <a:p>
            <a:r>
              <a:rPr lang="en-US" dirty="0"/>
              <a:t>Now my radios feature: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Aluminum structural extrusions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Lots of custom 3D printed pieces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Take days to build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 share the designs with others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DE991E3-5CC7-4C83-9BB7-2AE4F7CBED4B}"/>
              </a:ext>
            </a:extLst>
          </p:cNvPr>
          <p:cNvSpPr txBox="1"/>
          <p:nvPr/>
        </p:nvSpPr>
        <p:spPr>
          <a:xfrm>
            <a:off x="9281160" y="1510546"/>
            <a:ext cx="1627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2012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="" xmlns:a16="http://schemas.microsoft.com/office/drawing/2014/main" id="{8504B8DF-DA7D-469A-9B5C-8BCCCCF169D7}"/>
              </a:ext>
            </a:extLst>
          </p:cNvPr>
          <p:cNvSpPr/>
          <p:nvPr/>
        </p:nvSpPr>
        <p:spPr>
          <a:xfrm>
            <a:off x="5839971" y="5109356"/>
            <a:ext cx="1444752" cy="9123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BB540AD-CAC2-425B-A3E4-46E198F8AF63}"/>
              </a:ext>
            </a:extLst>
          </p:cNvPr>
          <p:cNvSpPr txBox="1"/>
          <p:nvPr/>
        </p:nvSpPr>
        <p:spPr>
          <a:xfrm>
            <a:off x="5930209" y="5334714"/>
            <a:ext cx="1627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2021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4EF18829-1EE9-4C32-BBEE-C8B142F89D77}"/>
              </a:ext>
            </a:extLst>
          </p:cNvPr>
          <p:cNvSpPr txBox="1"/>
          <p:nvPr/>
        </p:nvSpPr>
        <p:spPr>
          <a:xfrm>
            <a:off x="9372600" y="1994313"/>
            <a:ext cx="1536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24 </a:t>
            </a:r>
            <a:r>
              <a:rPr lang="en-US" dirty="0" err="1"/>
              <a:t>Ghz</a:t>
            </a:r>
            <a:r>
              <a:rPr lang="en-US" dirty="0"/>
              <a:t> radio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7027F3FF-8542-467E-87AF-2114D6A29BD3}"/>
              </a:ext>
            </a:extLst>
          </p:cNvPr>
          <p:cNvSpPr txBox="1"/>
          <p:nvPr/>
        </p:nvSpPr>
        <p:spPr>
          <a:xfrm>
            <a:off x="5279138" y="5819001"/>
            <a:ext cx="1536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122 </a:t>
            </a:r>
            <a:r>
              <a:rPr lang="en-US" dirty="0" err="1"/>
              <a:t>Ghz</a:t>
            </a:r>
            <a:r>
              <a:rPr lang="en-US" dirty="0"/>
              <a:t> radio</a:t>
            </a:r>
          </a:p>
        </p:txBody>
      </p:sp>
    </p:spTree>
    <p:extLst>
      <p:ext uri="{BB962C8B-B14F-4D97-AF65-F5344CB8AC3E}">
        <p14:creationId xmlns:p14="http://schemas.microsoft.com/office/powerpoint/2010/main" val="14370454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656892-5107-403A-982A-6F480E8E9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Pros and Cons of Plastic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FD6FEC9-74DD-494F-814B-EC5B62405644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Untreated plastic offers no shielding</a:t>
            </a:r>
          </a:p>
          <a:p>
            <a:r>
              <a:rPr lang="en-US" dirty="0"/>
              <a:t>Plastic is light!</a:t>
            </a:r>
          </a:p>
          <a:p>
            <a:r>
              <a:rPr lang="en-US" dirty="0"/>
              <a:t>Break something?  Print a new one for pennies and zero labor time.</a:t>
            </a:r>
          </a:p>
          <a:p>
            <a:r>
              <a:rPr lang="en-US" dirty="0"/>
              <a:t>Some plastics don’t hold tolerances well over time</a:t>
            </a:r>
          </a:p>
          <a:p>
            <a:r>
              <a:rPr lang="en-US" dirty="0"/>
              <a:t>Consumer 3D printing still not good enough for high performance waveguide &gt; 5 GHz or so, plating still not widespread.</a:t>
            </a:r>
          </a:p>
          <a:p>
            <a:r>
              <a:rPr lang="en-US" dirty="0"/>
              <a:t>CAD – steep learning curve, none of it is very good software, most of it is very expensive, especially anything decent.</a:t>
            </a:r>
          </a:p>
          <a:p>
            <a:r>
              <a:rPr lang="en-US" dirty="0"/>
              <a:t>Laser cutting/engraving is simply incredible for front panels</a:t>
            </a:r>
          </a:p>
          <a:p>
            <a:r>
              <a:rPr lang="en-US" dirty="0"/>
              <a:t>3D printers are cheaper than a milling machine and constantly improving.</a:t>
            </a:r>
          </a:p>
        </p:txBody>
      </p:sp>
    </p:spTree>
    <p:extLst>
      <p:ext uri="{BB962C8B-B14F-4D97-AF65-F5344CB8AC3E}">
        <p14:creationId xmlns:p14="http://schemas.microsoft.com/office/powerpoint/2010/main" val="41875980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FC5BCA-FE32-45A8-9891-2DE81F1A5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Front Panel Example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2DFC1AD-8876-4017-88D5-C949D28EC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0500" y="1325880"/>
            <a:ext cx="5211900" cy="47823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CFD5757-D17E-40DA-952C-DD390745F073}"/>
              </a:ext>
            </a:extLst>
          </p:cNvPr>
          <p:cNvSpPr txBox="1"/>
          <p:nvPr/>
        </p:nvSpPr>
        <p:spPr>
          <a:xfrm>
            <a:off x="502920" y="1499616"/>
            <a:ext cx="531858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front panel took ~20 minutes to design, 5 minutes to fabricate.</a:t>
            </a:r>
          </a:p>
          <a:p>
            <a:endParaRPr lang="en-US" dirty="0"/>
          </a:p>
          <a:p>
            <a:r>
              <a:rPr lang="en-US" dirty="0"/>
              <a:t>Labels are laser engraved, holes are laser cut, all in the same machine, in one job.</a:t>
            </a:r>
          </a:p>
          <a:p>
            <a:endParaRPr lang="en-US" dirty="0"/>
          </a:p>
          <a:p>
            <a:r>
              <a:rPr lang="en-US" dirty="0"/>
              <a:t>Sadly a decent consumer laser is ~$5,000+</a:t>
            </a:r>
          </a:p>
          <a:p>
            <a:endParaRPr lang="en-US" dirty="0"/>
          </a:p>
          <a:p>
            <a:r>
              <a:rPr lang="en-US" dirty="0"/>
              <a:t>You can order laser cut pieces online…</a:t>
            </a: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391850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E386CE-CDB0-4E1F-9029-4647F3163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0171"/>
          </a:xfrm>
        </p:spPr>
        <p:txBody>
          <a:bodyPr/>
          <a:lstStyle/>
          <a:p>
            <a:r>
              <a:rPr lang="en-US" b="1" dirty="0"/>
              <a:t>It Started in Australia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1DFA662-0831-4D9C-90B3-B77D3A61B98A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After years of difficult to get or expensive parts and no one to talk to-</a:t>
            </a:r>
          </a:p>
          <a:p>
            <a:r>
              <a:rPr lang="en-US" dirty="0"/>
              <a:t>VK3CV Tim Tuck, develops a board based on a Silicon Radar chip for 122GHz that promises simple operation on 122GHz. </a:t>
            </a:r>
          </a:p>
          <a:p>
            <a:r>
              <a:rPr lang="en-US" dirty="0"/>
              <a:t>Antenna was the problem.  They developed a combiner that made a single horn or chaparral  feed possible and that made the project possible. </a:t>
            </a:r>
          </a:p>
          <a:p>
            <a:r>
              <a:rPr lang="en-US" dirty="0"/>
              <a:t>All that is left is to do DC wiring and drill holes. </a:t>
            </a:r>
          </a:p>
          <a:p>
            <a:r>
              <a:rPr lang="en-US" dirty="0"/>
              <a:t>Meanwhile a group in the Bay Area has been working on a similar project- but that is a different story. </a:t>
            </a:r>
          </a:p>
          <a:p>
            <a:r>
              <a:rPr lang="en-US" dirty="0"/>
              <a:t>The Silicon Radar chip is good for 0.5mw output and 10db NF. </a:t>
            </a:r>
          </a:p>
        </p:txBody>
      </p:sp>
    </p:spTree>
    <p:extLst>
      <p:ext uri="{BB962C8B-B14F-4D97-AF65-F5344CB8AC3E}">
        <p14:creationId xmlns:p14="http://schemas.microsoft.com/office/powerpoint/2010/main" val="33545708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B7AB4F2-5748-4DBA-869C-91A8B3ECE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Metal panels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BB023A0-20EF-458E-9E68-B25ADDA5AB15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3532632" cy="4937760"/>
          </a:xfrm>
        </p:spPr>
        <p:txBody>
          <a:bodyPr/>
          <a:lstStyle/>
          <a:p>
            <a:r>
              <a:rPr lang="en-US" sz="2000" dirty="0"/>
              <a:t>This panel is made from 6061 Aluminum</a:t>
            </a:r>
          </a:p>
          <a:p>
            <a:r>
              <a:rPr lang="en-US" sz="2000" dirty="0"/>
              <a:t>This front panel was cut on a waterjet.</a:t>
            </a:r>
          </a:p>
          <a:p>
            <a:r>
              <a:rPr lang="en-US" sz="2000" dirty="0"/>
              <a:t>Can also cut carbon fiber, or basically anything.</a:t>
            </a:r>
          </a:p>
          <a:p>
            <a:r>
              <a:rPr lang="en-US" sz="2000" dirty="0"/>
              <a:t>Cheapest machine is ~$25k</a:t>
            </a:r>
          </a:p>
          <a:p>
            <a:r>
              <a:rPr lang="en-US" sz="2000" dirty="0"/>
              <a:t>But you can get this service online too!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348AE4C-7A1B-427A-A9B2-6E697249A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3345" y="1219200"/>
            <a:ext cx="6486655" cy="508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6735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15D6D300-DF75-45D4-82B8-FBE031C7B1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2047" y="4014933"/>
            <a:ext cx="3575510" cy="20862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C56B776-EBF6-4406-963A-9AFFF188C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 use Fusion 360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D1FB350-1951-4B22-A324-7553A95363A9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10972800" cy="1560576"/>
          </a:xfrm>
        </p:spPr>
        <p:txBody>
          <a:bodyPr/>
          <a:lstStyle/>
          <a:p>
            <a:r>
              <a:rPr lang="en-US" dirty="0"/>
              <a:t>Free for personal use</a:t>
            </a:r>
          </a:p>
          <a:p>
            <a:r>
              <a:rPr lang="en-US" dirty="0"/>
              <a:t>Some annoying limitations (cannot export 2D geometry unless you pay)</a:t>
            </a:r>
          </a:p>
          <a:p>
            <a:r>
              <a:rPr lang="en-US" dirty="0"/>
              <a:t>Has CAM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01A177B-620B-4CCA-BDAF-CED578CB44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443" y="3035092"/>
            <a:ext cx="3281821" cy="20862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909BE2E-0BC8-47E8-9719-27A70493C8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7553" y="2385867"/>
            <a:ext cx="2423440" cy="20862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3AE29D4-BC23-4129-BAA7-900E813E20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0993" y="2255597"/>
            <a:ext cx="2683417" cy="234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746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40CDD3C-18AB-46EA-B2AD-85F675920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88" y="206941"/>
            <a:ext cx="3011424" cy="1325563"/>
          </a:xfrm>
        </p:spPr>
        <p:txBody>
          <a:bodyPr/>
          <a:lstStyle/>
          <a:p>
            <a:pPr algn="ctr"/>
            <a:r>
              <a:rPr lang="en-US" dirty="0">
                <a:latin typeface="Bahnschrift Condensed" panose="020B0502040204020203" pitchFamily="34" charset="0"/>
              </a:rPr>
              <a:t>3D Printing at KC6QHP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0AD9D66-431C-4E91-BCBB-CF2E7DAA6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9265" y="518893"/>
            <a:ext cx="8266176" cy="58202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BC0223E-ED15-4494-8289-FB2611781A98}"/>
              </a:ext>
            </a:extLst>
          </p:cNvPr>
          <p:cNvSpPr txBox="1"/>
          <p:nvPr/>
        </p:nvSpPr>
        <p:spPr>
          <a:xfrm>
            <a:off x="-1" y="1721379"/>
            <a:ext cx="37192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2x </a:t>
            </a:r>
            <a:r>
              <a:rPr lang="en-US" dirty="0" err="1"/>
              <a:t>Prusa</a:t>
            </a:r>
            <a:r>
              <a:rPr lang="en-US" dirty="0"/>
              <a:t> i3 Mk3s+ FDM printers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1x Longer Orange 10 resin printer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Acoustically insulated, fire resistant enclosure with fume extraction and automatic fire suppression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AF5713B-712B-4828-A44F-7DFFDE78A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122" y="5600440"/>
            <a:ext cx="590632" cy="8478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B54CA55-4F08-46DF-B9F7-482F88C401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080" y="3875220"/>
            <a:ext cx="1037025" cy="13257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AB64946-04C0-4467-8EBD-7CFE19A820AA}"/>
              </a:ext>
            </a:extLst>
          </p:cNvPr>
          <p:cNvSpPr txBox="1"/>
          <p:nvPr/>
        </p:nvSpPr>
        <p:spPr>
          <a:xfrm>
            <a:off x="1331327" y="4168741"/>
            <a:ext cx="22494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dirty="0">
                <a:solidFill>
                  <a:srgbClr val="333333"/>
                </a:solidFill>
                <a:effectLst/>
                <a:latin typeface="helvetica-neue"/>
              </a:rPr>
              <a:t>Safe-T-Sensor: Cooking Fire Solution for Microwave Ovens</a:t>
            </a:r>
            <a:endParaRPr lang="en-US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66500C5-2774-41FE-B196-16AB42509AAA}"/>
              </a:ext>
            </a:extLst>
          </p:cNvPr>
          <p:cNvSpPr txBox="1"/>
          <p:nvPr/>
        </p:nvSpPr>
        <p:spPr>
          <a:xfrm>
            <a:off x="1260580" y="5762751"/>
            <a:ext cx="2249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dirty="0">
                <a:solidFill>
                  <a:srgbClr val="333333"/>
                </a:solidFill>
                <a:effectLst/>
                <a:latin typeface="helvetica-neue"/>
              </a:rPr>
              <a:t>Blaze Cut automatic fire extinguisher</a:t>
            </a:r>
            <a:endParaRPr lang="en-US" sz="1400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15168E42-A936-4F7A-AB82-59C253D79A82}"/>
              </a:ext>
            </a:extLst>
          </p:cNvPr>
          <p:cNvSpPr/>
          <p:nvPr/>
        </p:nvSpPr>
        <p:spPr>
          <a:xfrm>
            <a:off x="82296" y="3875220"/>
            <a:ext cx="3498455" cy="1391724"/>
          </a:xfrm>
          <a:prstGeom prst="roundRect">
            <a:avLst>
              <a:gd name="adj" fmla="val 8783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3B81E5C7-AD50-4F86-8813-A87B8AFC9620}"/>
              </a:ext>
            </a:extLst>
          </p:cNvPr>
          <p:cNvSpPr/>
          <p:nvPr/>
        </p:nvSpPr>
        <p:spPr>
          <a:xfrm>
            <a:off x="82296" y="5365692"/>
            <a:ext cx="3498455" cy="1391724"/>
          </a:xfrm>
          <a:prstGeom prst="roundRect">
            <a:avLst>
              <a:gd name="adj" fmla="val 8783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7113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86EE589-B779-4615-8DBC-EA70A374E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Antenna calibration fixture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760B512-9134-4E07-8134-91D81DD8D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016" y="1219200"/>
            <a:ext cx="4233672" cy="4937760"/>
          </a:xfrm>
        </p:spPr>
        <p:txBody>
          <a:bodyPr/>
          <a:lstStyle/>
          <a:p>
            <a:r>
              <a:rPr lang="en-US" dirty="0" err="1"/>
              <a:t>Makerbeam</a:t>
            </a:r>
            <a:r>
              <a:rPr lang="en-US" dirty="0"/>
              <a:t> aluminum extrusion used again, this time the XL size (15mmx15mm)</a:t>
            </a:r>
          </a:p>
          <a:p>
            <a:r>
              <a:rPr lang="en-US" dirty="0"/>
              <a:t>Threaded adjuster allows 1 inch of travel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43E34D9-5052-45C0-B4FA-C71503824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4383" y="1219200"/>
            <a:ext cx="7341962" cy="5018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0554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6AF7796-C8CF-4B12-BF65-DC8002C69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Completed Radio on 3D Printed Gimbal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6BFFCD0-7F10-42E4-8198-A69CFCC85E93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4712208" cy="3023616"/>
          </a:xfrm>
        </p:spPr>
        <p:txBody>
          <a:bodyPr/>
          <a:lstStyle/>
          <a:p>
            <a:r>
              <a:rPr lang="en-US" dirty="0"/>
              <a:t>Lens can be removed if desired.</a:t>
            </a:r>
          </a:p>
          <a:p>
            <a:r>
              <a:rPr lang="en-US" dirty="0"/>
              <a:t>Still finishing the worm gear drive for elevation adjustment</a:t>
            </a:r>
          </a:p>
          <a:p>
            <a:r>
              <a:rPr lang="en-US" dirty="0"/>
              <a:t>Azimuth adjustment is an inexpensive but very smooth pan head (and has printed graduations).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B292A24-FB8B-41BF-A62C-1C56887303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0408" y="1219200"/>
            <a:ext cx="6295965" cy="50658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0B4359A-1A9B-4747-85E8-D9EAB1F28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815" y="4322128"/>
            <a:ext cx="2194889" cy="191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8680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44E9D57-116A-498F-AB01-0F9BC8C09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3FF3128-68E6-4879-8CAB-DF808CAD3E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Show off the live demo from the back yard/ garage at KC6QHP QTH</a:t>
            </a:r>
          </a:p>
        </p:txBody>
      </p:sp>
    </p:spTree>
    <p:extLst>
      <p:ext uri="{BB962C8B-B14F-4D97-AF65-F5344CB8AC3E}">
        <p14:creationId xmlns:p14="http://schemas.microsoft.com/office/powerpoint/2010/main" val="2031630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Board  Block Diagram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174" y="572755"/>
            <a:ext cx="4884449" cy="6142828"/>
          </a:xfrm>
        </p:spPr>
      </p:pic>
      <p:sp>
        <p:nvSpPr>
          <p:cNvPr id="5" name="TextBox 4"/>
          <p:cNvSpPr txBox="1"/>
          <p:nvPr/>
        </p:nvSpPr>
        <p:spPr>
          <a:xfrm>
            <a:off x="519830" y="1546964"/>
            <a:ext cx="4185954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All you need is- </a:t>
            </a:r>
          </a:p>
          <a:p>
            <a:r>
              <a:rPr lang="en-US" sz="2400" dirty="0"/>
              <a:t>  </a:t>
            </a:r>
            <a:r>
              <a:rPr lang="en-US" sz="2400" b="1" dirty="0"/>
              <a:t>Jacks</a:t>
            </a:r>
            <a:r>
              <a:rPr lang="en-US" sz="2400" dirty="0"/>
              <a:t> for  </a:t>
            </a:r>
          </a:p>
          <a:p>
            <a:r>
              <a:rPr lang="en-US" sz="2400" dirty="0"/>
              <a:t>    microphone</a:t>
            </a:r>
          </a:p>
          <a:p>
            <a:r>
              <a:rPr lang="en-US" sz="2400" dirty="0"/>
              <a:t>    DC input</a:t>
            </a:r>
          </a:p>
          <a:p>
            <a:r>
              <a:rPr lang="en-US" sz="2400" dirty="0"/>
              <a:t>    144mhz output </a:t>
            </a:r>
          </a:p>
          <a:p>
            <a:r>
              <a:rPr lang="en-US" sz="2400" b="1" dirty="0"/>
              <a:t>Switches</a:t>
            </a:r>
            <a:r>
              <a:rPr lang="en-US" sz="2400" dirty="0"/>
              <a:t> for-</a:t>
            </a:r>
          </a:p>
          <a:p>
            <a:r>
              <a:rPr lang="en-US" sz="2400" dirty="0"/>
              <a:t>    Mode</a:t>
            </a:r>
          </a:p>
          <a:p>
            <a:r>
              <a:rPr lang="en-US" sz="2400" dirty="0"/>
              <a:t>   Off/on</a:t>
            </a:r>
          </a:p>
          <a:p>
            <a:r>
              <a:rPr lang="en-US" sz="2400" dirty="0"/>
              <a:t>   TX/PTT</a:t>
            </a:r>
          </a:p>
          <a:p>
            <a:r>
              <a:rPr lang="en-US" sz="2400" b="1" dirty="0"/>
              <a:t>Indicator lights</a:t>
            </a:r>
          </a:p>
          <a:p>
            <a:r>
              <a:rPr lang="en-US" sz="2400" dirty="0"/>
              <a:t>GPS is not needed. </a:t>
            </a:r>
          </a:p>
          <a:p>
            <a:r>
              <a:rPr lang="en-US" sz="2400" dirty="0"/>
              <a:t> </a:t>
            </a:r>
            <a:r>
              <a:rPr lang="en-US" sz="2400" b="1" dirty="0"/>
              <a:t>(</a:t>
            </a:r>
            <a:r>
              <a:rPr lang="en-US" sz="2400" b="1" dirty="0">
                <a:solidFill>
                  <a:srgbClr val="FF0000"/>
                </a:solidFill>
              </a:rPr>
              <a:t>Disable the </a:t>
            </a:r>
            <a:r>
              <a:rPr lang="en-US" sz="2400" b="1" dirty="0" err="1">
                <a:solidFill>
                  <a:srgbClr val="FF0000"/>
                </a:solidFill>
              </a:rPr>
              <a:t>ptt</a:t>
            </a:r>
            <a:r>
              <a:rPr lang="en-US" sz="2400" b="1" dirty="0">
                <a:solidFill>
                  <a:srgbClr val="FF0000"/>
                </a:solidFill>
              </a:rPr>
              <a:t> on the HT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26339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4708"/>
            <a:ext cx="10515600" cy="1325563"/>
          </a:xfrm>
        </p:spPr>
        <p:txBody>
          <a:bodyPr/>
          <a:lstStyle/>
          <a:p>
            <a:r>
              <a:rPr lang="en-US" b="1" dirty="0"/>
              <a:t>The Board</a:t>
            </a:r>
            <a:br>
              <a:rPr lang="en-US" b="1" dirty="0"/>
            </a:br>
            <a:r>
              <a:rPr lang="en-US" b="1" dirty="0"/>
              <a:t>First Run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253" y="169102"/>
            <a:ext cx="9816946" cy="5522032"/>
          </a:xfrm>
        </p:spPr>
      </p:pic>
    </p:spTree>
    <p:extLst>
      <p:ext uri="{BB962C8B-B14F-4D97-AF65-F5344CB8AC3E}">
        <p14:creationId xmlns:p14="http://schemas.microsoft.com/office/powerpoint/2010/main" val="2490941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Feeds-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Horn with combiner</a:t>
            </a:r>
          </a:p>
          <a:p>
            <a:r>
              <a:rPr lang="en-US" dirty="0"/>
              <a:t>Chaparral feed with combiner</a:t>
            </a:r>
          </a:p>
          <a:p>
            <a:r>
              <a:rPr lang="en-US" dirty="0"/>
              <a:t>WR8 adapter with combiner</a:t>
            </a:r>
          </a:p>
        </p:txBody>
      </p:sp>
      <p:pic>
        <p:nvPicPr>
          <p:cNvPr id="2050" name="Picture 2" descr="https://ucd4713b8bacec6b469dc5d4933b.previews.dropboxusercontent.com/p/thumb/ABYfkT79K6vd-DbnfIpbrkDiE6Jwo8s2kMfftuEcvSitR33-2ywc7n6j8s5eYAlJKRo6u0UUN4IjgyOEbo-ohkjSpAHIDOyrCRBfSTxUEk80BXfa0iBjTvFI0vJt7wXDgoM0-GpyBIJ1N10aDn0DDdWBsawp56TFOSQc44ENW_h7bABeYvbQM9ZZTpcAvAAr3t9kUGCuH7Skr4Bnkb2Xc9Sze-IFQZZgwAIFackscQTcMiya2bo6Puqf1GZdo3n__452OcsRmAffOglxzfo88Ac5cVbum5yliH4wh5ogtyVGCxgFsymFMmrYbJiPNCUyIWUrcxtgA8Grmnylr9XrqnsYKg1hSIIVA9Ru1QR-4D-61A3QLAsce1M_RlmzdSgwsMvALdQozfgpIA7Cw6h1HyWmXvO5omhY89DUieKg4jyrAg1xcYRYNJa3Za6bOvm1NZQ/p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091" y="1196234"/>
            <a:ext cx="6650480" cy="4987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3790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Levels of Complexity</a:t>
            </a:r>
            <a:r>
              <a:rPr lang="en-US" dirty="0"/>
              <a:t>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Basic Level-</a:t>
            </a:r>
          </a:p>
          <a:p>
            <a:r>
              <a:rPr lang="en-US" dirty="0"/>
              <a:t>Start simple and build more as you get better. </a:t>
            </a:r>
          </a:p>
          <a:p>
            <a:r>
              <a:rPr lang="en-US" b="1" dirty="0"/>
              <a:t> </a:t>
            </a:r>
            <a:r>
              <a:rPr lang="en-US" dirty="0"/>
              <a:t>Full Duplex, </a:t>
            </a:r>
          </a:p>
          <a:p>
            <a:r>
              <a:rPr lang="en-US" dirty="0"/>
              <a:t> IF radio is an FM receiver on 2 meters  (Baofeng works fine)</a:t>
            </a:r>
          </a:p>
          <a:p>
            <a:r>
              <a:rPr lang="en-US" dirty="0"/>
              <a:t> Horn antenna for 20db gain.</a:t>
            </a:r>
          </a:p>
          <a:p>
            <a:pPr lvl="1"/>
            <a:r>
              <a:rPr lang="en-US" sz="2800" dirty="0"/>
              <a:t>Easy to use, pointing and tuning  are easy</a:t>
            </a:r>
          </a:p>
          <a:p>
            <a:pPr lvl="1"/>
            <a:r>
              <a:rPr lang="en-US" sz="2800" dirty="0"/>
              <a:t>More than 3 miles is difficult</a:t>
            </a:r>
          </a:p>
        </p:txBody>
      </p:sp>
    </p:spTree>
    <p:extLst>
      <p:ext uri="{BB962C8B-B14F-4D97-AF65-F5344CB8AC3E}">
        <p14:creationId xmlns:p14="http://schemas.microsoft.com/office/powerpoint/2010/main" val="1469155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/>
              <a:t>Intermediate Level-</a:t>
            </a:r>
            <a:r>
              <a:rPr lang="en-US" sz="3600" dirty="0"/>
              <a:t>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Horn plus lens antenna, 10db more gain.</a:t>
            </a:r>
          </a:p>
          <a:p>
            <a:r>
              <a:rPr lang="en-US" sz="2800" dirty="0"/>
              <a:t>Use an OCXO for CW, and multimode 2m receiver.  (I use an </a:t>
            </a:r>
            <a:r>
              <a:rPr lang="en-US" sz="2800" dirty="0" err="1"/>
              <a:t>Alinco</a:t>
            </a:r>
            <a:endParaRPr lang="en-US" sz="2800" dirty="0"/>
          </a:p>
          <a:p>
            <a:pPr lvl="1"/>
            <a:r>
              <a:rPr lang="en-US" sz="2800" dirty="0"/>
              <a:t> DJ X11 wideband receiver.)</a:t>
            </a:r>
          </a:p>
          <a:p>
            <a:r>
              <a:rPr lang="en-US" sz="2800" dirty="0"/>
              <a:t>Pointing needs a riflescope to help. Pointing begins to be challenging. </a:t>
            </a:r>
          </a:p>
          <a:p>
            <a:r>
              <a:rPr lang="en-US" sz="2800" dirty="0"/>
              <a:t>Stability and frequency accuracy  good for CW.  </a:t>
            </a:r>
          </a:p>
          <a:p>
            <a:r>
              <a:rPr lang="en-US" sz="2800" dirty="0"/>
              <a:t>Think 2ft dish on 10GHz. </a:t>
            </a:r>
          </a:p>
          <a:p>
            <a:r>
              <a:rPr lang="en-US" sz="2800" dirty="0"/>
              <a:t>Start to see variable effects of propagation. 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083781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Advanced level-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Dish antenna-</a:t>
            </a:r>
          </a:p>
          <a:p>
            <a:pPr lvl="1"/>
            <a:r>
              <a:rPr lang="en-US" sz="3200" dirty="0"/>
              <a:t>10db better than lens. </a:t>
            </a:r>
          </a:p>
          <a:p>
            <a:pPr lvl="1"/>
            <a:r>
              <a:rPr lang="en-US" sz="3200" dirty="0"/>
              <a:t>Pointing becomes more challenging </a:t>
            </a:r>
          </a:p>
          <a:p>
            <a:pPr lvl="1"/>
            <a:r>
              <a:rPr lang="en-US" sz="3200" dirty="0"/>
              <a:t>More problems with propagation vs distance. </a:t>
            </a:r>
          </a:p>
        </p:txBody>
      </p:sp>
    </p:spTree>
    <p:extLst>
      <p:ext uri="{BB962C8B-B14F-4D97-AF65-F5344CB8AC3E}">
        <p14:creationId xmlns:p14="http://schemas.microsoft.com/office/powerpoint/2010/main" val="37695941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Future Improvements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The Third run of boards will be dual frequency 122/134GHz.  Date?</a:t>
            </a:r>
          </a:p>
          <a:p>
            <a:r>
              <a:rPr lang="en-US" dirty="0"/>
              <a:t>Many people doubled their order for the second run, so boards are available. </a:t>
            </a:r>
          </a:p>
          <a:p>
            <a:r>
              <a:rPr lang="en-US" dirty="0"/>
              <a:t>The instructions to make the radio are pretty complete</a:t>
            </a:r>
          </a:p>
          <a:p>
            <a:r>
              <a:rPr lang="en-US" dirty="0"/>
              <a:t>But make sure you can solder well around surface mount components. </a:t>
            </a:r>
          </a:p>
          <a:p>
            <a:r>
              <a:rPr lang="en-US" dirty="0"/>
              <a:t>A series of building sessions at CGR’s lab might be a good idea. </a:t>
            </a:r>
          </a:p>
          <a:p>
            <a:r>
              <a:rPr lang="en-US" dirty="0"/>
              <a:t>A good location that is local, is from Oilwell park on Signal Hill down to LGB airport and other spots. </a:t>
            </a:r>
          </a:p>
          <a:p>
            <a:r>
              <a:rPr lang="en-US" dirty="0"/>
              <a:t> Who would have ever thought the hot tip in ham radio would be 122GHz?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64273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2015</TotalTime>
  <Words>1085</Words>
  <Application>Microsoft Office PowerPoint</Application>
  <PresentationFormat>Custom</PresentationFormat>
  <Paragraphs>175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Origin</vt:lpstr>
      <vt:lpstr>122 GHz Experiments and Construction</vt:lpstr>
      <vt:lpstr>It Started in Australia</vt:lpstr>
      <vt:lpstr>The Board  Block Diagram</vt:lpstr>
      <vt:lpstr>The Board First Run</vt:lpstr>
      <vt:lpstr>Feeds- </vt:lpstr>
      <vt:lpstr>Levels of Complexity </vt:lpstr>
      <vt:lpstr>Intermediate Level-  </vt:lpstr>
      <vt:lpstr>Advanced level-</vt:lpstr>
      <vt:lpstr>Future Improvements</vt:lpstr>
      <vt:lpstr>122 GHz is the Hot Homebrew Band</vt:lpstr>
      <vt:lpstr>Crude Beginnings</vt:lpstr>
      <vt:lpstr>More Rigs</vt:lpstr>
      <vt:lpstr>Optimized version</vt:lpstr>
      <vt:lpstr>Better Analyzer Picture </vt:lpstr>
      <vt:lpstr>Helen with Tony’s first run- Optimized basic radio </vt:lpstr>
      <vt:lpstr>  Next-      Intermediate Level Details - With Tony Long</vt:lpstr>
      <vt:lpstr>An Improved 122 Ghz Radio Chassis</vt:lpstr>
      <vt:lpstr>Pros and Cons of Plastic</vt:lpstr>
      <vt:lpstr>Front Panel Example</vt:lpstr>
      <vt:lpstr>Metal panels</vt:lpstr>
      <vt:lpstr>I use Fusion 360</vt:lpstr>
      <vt:lpstr>3D Printing at KC6QHP</vt:lpstr>
      <vt:lpstr>Antenna calibration fixture</vt:lpstr>
      <vt:lpstr>Completed Radio on 3D Printed Gimbal</vt:lpstr>
      <vt:lpstr>Demo Time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122 GHz Experiments and Construction</dc:title>
  <dc:creator>Tony Long</dc:creator>
  <cp:lastModifiedBy>Administrator</cp:lastModifiedBy>
  <cp:revision>24</cp:revision>
  <dcterms:created xsi:type="dcterms:W3CDTF">2022-01-04T07:23:45Z</dcterms:created>
  <dcterms:modified xsi:type="dcterms:W3CDTF">2023-02-20T18:49:49Z</dcterms:modified>
</cp:coreProperties>
</file>