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4" r:id="rId4"/>
    <p:sldId id="261" r:id="rId5"/>
    <p:sldId id="262" r:id="rId6"/>
    <p:sldId id="263" r:id="rId7"/>
    <p:sldId id="265" r:id="rId8"/>
    <p:sldId id="266" r:id="rId9"/>
    <p:sldId id="268" r:id="rId10"/>
    <p:sldId id="269" r:id="rId11"/>
    <p:sldId id="267" r:id="rId12"/>
    <p:sldId id="272" r:id="rId13"/>
    <p:sldId id="273" r:id="rId14"/>
    <p:sldId id="270" r:id="rId15"/>
    <p:sldId id="274" r:id="rId16"/>
    <p:sldId id="271" r:id="rId17"/>
    <p:sldId id="276" r:id="rId18"/>
    <p:sldId id="275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666" autoAdjust="0"/>
  </p:normalViewPr>
  <p:slideViewPr>
    <p:cSldViewPr snapToGrid="0">
      <p:cViewPr varScale="1">
        <p:scale>
          <a:sx n="95" d="100"/>
          <a:sy n="95" d="100"/>
        </p:scale>
        <p:origin x="4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2A94FD-56E5-4774-BD58-6FE4425733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FF06D3E-DAFF-429A-8936-259D1DA45BED}">
      <dgm:prSet/>
      <dgm:spPr/>
      <dgm:t>
        <a:bodyPr/>
        <a:lstStyle/>
        <a:p>
          <a:r>
            <a:rPr lang="en-US"/>
            <a:t>Simple to operate.  One button band changes.</a:t>
          </a:r>
        </a:p>
      </dgm:t>
    </dgm:pt>
    <dgm:pt modelId="{CD54431C-0BCB-4AAE-8D36-46844F4F60AF}" type="parTrans" cxnId="{6F11A4D7-170B-4DF4-B3F5-C4960CAD092F}">
      <dgm:prSet/>
      <dgm:spPr/>
      <dgm:t>
        <a:bodyPr/>
        <a:lstStyle/>
        <a:p>
          <a:endParaRPr lang="en-US"/>
        </a:p>
      </dgm:t>
    </dgm:pt>
    <dgm:pt modelId="{B03A8C14-E8A2-40E6-9553-F4B6EA2F9528}" type="sibTrans" cxnId="{6F11A4D7-170B-4DF4-B3F5-C4960CAD092F}">
      <dgm:prSet/>
      <dgm:spPr/>
      <dgm:t>
        <a:bodyPr/>
        <a:lstStyle/>
        <a:p>
          <a:endParaRPr lang="en-US"/>
        </a:p>
      </dgm:t>
    </dgm:pt>
    <dgm:pt modelId="{6BAA2B4D-D4F9-4482-A4C9-308993531E6C}">
      <dgm:prSet/>
      <dgm:spPr/>
      <dgm:t>
        <a:bodyPr/>
        <a:lstStyle/>
        <a:p>
          <a:r>
            <a:rPr lang="en-US"/>
            <a:t>Contest “low power category” power levels</a:t>
          </a:r>
        </a:p>
      </dgm:t>
    </dgm:pt>
    <dgm:pt modelId="{C6968E80-8E30-436C-84FB-7261CC3B2E4C}" type="parTrans" cxnId="{980F5C82-02F6-4792-93CC-2761E3F98B72}">
      <dgm:prSet/>
      <dgm:spPr/>
      <dgm:t>
        <a:bodyPr/>
        <a:lstStyle/>
        <a:p>
          <a:endParaRPr lang="en-US"/>
        </a:p>
      </dgm:t>
    </dgm:pt>
    <dgm:pt modelId="{6DAB056C-4A6D-4DEC-B3BB-4D8623A9D31D}" type="sibTrans" cxnId="{980F5C82-02F6-4792-93CC-2761E3F98B72}">
      <dgm:prSet/>
      <dgm:spPr/>
      <dgm:t>
        <a:bodyPr/>
        <a:lstStyle/>
        <a:p>
          <a:endParaRPr lang="en-US"/>
        </a:p>
      </dgm:t>
    </dgm:pt>
    <dgm:pt modelId="{F74C31B8-E5CD-4C24-B024-FA40D9D50265}">
      <dgm:prSet/>
      <dgm:spPr/>
      <dgm:t>
        <a:bodyPr/>
        <a:lstStyle/>
        <a:p>
          <a:r>
            <a:rPr lang="en-US"/>
            <a:t>50 &amp; 144MHZ 200W</a:t>
          </a:r>
        </a:p>
      </dgm:t>
    </dgm:pt>
    <dgm:pt modelId="{6A8853D4-5D47-47A3-80BB-6ECC4922034A}" type="parTrans" cxnId="{F15C1047-9DE0-40D3-A223-4B74C40A2BE7}">
      <dgm:prSet/>
      <dgm:spPr/>
      <dgm:t>
        <a:bodyPr/>
        <a:lstStyle/>
        <a:p>
          <a:endParaRPr lang="en-US"/>
        </a:p>
      </dgm:t>
    </dgm:pt>
    <dgm:pt modelId="{D83E947A-F570-4322-86E3-D41BE9C36A32}" type="sibTrans" cxnId="{F15C1047-9DE0-40D3-A223-4B74C40A2BE7}">
      <dgm:prSet/>
      <dgm:spPr/>
      <dgm:t>
        <a:bodyPr/>
        <a:lstStyle/>
        <a:p>
          <a:endParaRPr lang="en-US"/>
        </a:p>
      </dgm:t>
    </dgm:pt>
    <dgm:pt modelId="{04460023-CA1A-4D97-8ACB-C0DFF551DD75}">
      <dgm:prSet/>
      <dgm:spPr/>
      <dgm:t>
        <a:bodyPr/>
        <a:lstStyle/>
        <a:p>
          <a:r>
            <a:rPr lang="en-US"/>
            <a:t>222 &amp; 432 MHz 100W</a:t>
          </a:r>
        </a:p>
      </dgm:t>
    </dgm:pt>
    <dgm:pt modelId="{17D0003B-7C55-476C-83F1-C62F0A34786A}" type="parTrans" cxnId="{502029FA-1F72-463D-BF6B-D1AD5C51C880}">
      <dgm:prSet/>
      <dgm:spPr/>
      <dgm:t>
        <a:bodyPr/>
        <a:lstStyle/>
        <a:p>
          <a:endParaRPr lang="en-US"/>
        </a:p>
      </dgm:t>
    </dgm:pt>
    <dgm:pt modelId="{0CE2EBF2-EE09-477A-8447-49F30DA400A5}" type="sibTrans" cxnId="{502029FA-1F72-463D-BF6B-D1AD5C51C880}">
      <dgm:prSet/>
      <dgm:spPr/>
      <dgm:t>
        <a:bodyPr/>
        <a:lstStyle/>
        <a:p>
          <a:endParaRPr lang="en-US"/>
        </a:p>
      </dgm:t>
    </dgm:pt>
    <dgm:pt modelId="{864ACF32-0CFB-491F-8A8D-9253790023B5}">
      <dgm:prSet/>
      <dgm:spPr/>
      <dgm:t>
        <a:bodyPr/>
        <a:lstStyle/>
        <a:p>
          <a:r>
            <a:rPr lang="en-US"/>
            <a:t>902 &amp; 1296 MHz 50W</a:t>
          </a:r>
        </a:p>
      </dgm:t>
    </dgm:pt>
    <dgm:pt modelId="{0A328E80-8D02-4C66-81CD-8D2C912E1159}" type="parTrans" cxnId="{ED358E1A-43F3-4245-8436-7D3A99B787C4}">
      <dgm:prSet/>
      <dgm:spPr/>
      <dgm:t>
        <a:bodyPr/>
        <a:lstStyle/>
        <a:p>
          <a:endParaRPr lang="en-US"/>
        </a:p>
      </dgm:t>
    </dgm:pt>
    <dgm:pt modelId="{FE3A2552-99FE-4447-B97D-94E354459ADB}" type="sibTrans" cxnId="{ED358E1A-43F3-4245-8436-7D3A99B787C4}">
      <dgm:prSet/>
      <dgm:spPr/>
      <dgm:t>
        <a:bodyPr/>
        <a:lstStyle/>
        <a:p>
          <a:endParaRPr lang="en-US"/>
        </a:p>
      </dgm:t>
    </dgm:pt>
    <dgm:pt modelId="{98F3CCCA-0D67-40A7-9A59-0222759C99B1}">
      <dgm:prSet/>
      <dgm:spPr/>
      <dgm:t>
        <a:bodyPr/>
        <a:lstStyle/>
        <a:p>
          <a:r>
            <a:rPr lang="en-US"/>
            <a:t>Mast mounted LNA and filtering</a:t>
          </a:r>
        </a:p>
      </dgm:t>
    </dgm:pt>
    <dgm:pt modelId="{008F00D9-0F19-42AB-B470-0C408C825954}" type="parTrans" cxnId="{7BDFE36E-8F41-4B00-8B3D-DF85DE12B8D3}">
      <dgm:prSet/>
      <dgm:spPr/>
      <dgm:t>
        <a:bodyPr/>
        <a:lstStyle/>
        <a:p>
          <a:endParaRPr lang="en-US"/>
        </a:p>
      </dgm:t>
    </dgm:pt>
    <dgm:pt modelId="{7ED39EB7-0C25-4EEC-8DB0-1B4FA09BA934}" type="sibTrans" cxnId="{7BDFE36E-8F41-4B00-8B3D-DF85DE12B8D3}">
      <dgm:prSet/>
      <dgm:spPr/>
      <dgm:t>
        <a:bodyPr/>
        <a:lstStyle/>
        <a:p>
          <a:endParaRPr lang="en-US"/>
        </a:p>
      </dgm:t>
    </dgm:pt>
    <dgm:pt modelId="{6DA6A286-9065-4CD1-B853-5C1F7669F274}">
      <dgm:prSet/>
      <dgm:spPr/>
      <dgm:t>
        <a:bodyPr/>
        <a:lstStyle/>
        <a:p>
          <a:r>
            <a:rPr lang="en-US"/>
            <a:t>Minimize feedline loss</a:t>
          </a:r>
        </a:p>
      </dgm:t>
    </dgm:pt>
    <dgm:pt modelId="{68951356-C58D-472A-8EF6-E0D809DA433E}" type="parTrans" cxnId="{0C6A01B7-3662-4643-841E-F1B82A8AA0B8}">
      <dgm:prSet/>
      <dgm:spPr/>
      <dgm:t>
        <a:bodyPr/>
        <a:lstStyle/>
        <a:p>
          <a:endParaRPr lang="en-US"/>
        </a:p>
      </dgm:t>
    </dgm:pt>
    <dgm:pt modelId="{168D1075-58B6-43F9-B451-2F155186F82F}" type="sibTrans" cxnId="{0C6A01B7-3662-4643-841E-F1B82A8AA0B8}">
      <dgm:prSet/>
      <dgm:spPr/>
      <dgm:t>
        <a:bodyPr/>
        <a:lstStyle/>
        <a:p>
          <a:endParaRPr lang="en-US"/>
        </a:p>
      </dgm:t>
    </dgm:pt>
    <dgm:pt modelId="{49545459-7DA9-4046-938B-F45EBB274059}" type="pres">
      <dgm:prSet presAssocID="{932A94FD-56E5-4774-BD58-6FE4425733C8}" presName="linear" presStyleCnt="0">
        <dgm:presLayoutVars>
          <dgm:animLvl val="lvl"/>
          <dgm:resizeHandles val="exact"/>
        </dgm:presLayoutVars>
      </dgm:prSet>
      <dgm:spPr/>
    </dgm:pt>
    <dgm:pt modelId="{79398C34-3895-4CD1-B88A-53EDD22E1EB5}" type="pres">
      <dgm:prSet presAssocID="{9FF06D3E-DAFF-429A-8936-259D1DA45BE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E2CDFBE-C8F8-480D-9C95-880F2E0ECF02}" type="pres">
      <dgm:prSet presAssocID="{B03A8C14-E8A2-40E6-9553-F4B6EA2F9528}" presName="spacer" presStyleCnt="0"/>
      <dgm:spPr/>
    </dgm:pt>
    <dgm:pt modelId="{FAD742E7-5365-4652-9D89-C176FF644F63}" type="pres">
      <dgm:prSet presAssocID="{6BAA2B4D-D4F9-4482-A4C9-308993531E6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DA9D0CB-9B4A-496E-AB2A-B7C52E24A09A}" type="pres">
      <dgm:prSet presAssocID="{6BAA2B4D-D4F9-4482-A4C9-308993531E6C}" presName="childText" presStyleLbl="revTx" presStyleIdx="0" presStyleCnt="1">
        <dgm:presLayoutVars>
          <dgm:bulletEnabled val="1"/>
        </dgm:presLayoutVars>
      </dgm:prSet>
      <dgm:spPr/>
    </dgm:pt>
    <dgm:pt modelId="{652515A3-B012-49F1-89D4-A3F316AF01F6}" type="pres">
      <dgm:prSet presAssocID="{98F3CCCA-0D67-40A7-9A59-0222759C99B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C25D504-83FA-428D-A72F-94E532051540}" type="pres">
      <dgm:prSet presAssocID="{7ED39EB7-0C25-4EEC-8DB0-1B4FA09BA934}" presName="spacer" presStyleCnt="0"/>
      <dgm:spPr/>
    </dgm:pt>
    <dgm:pt modelId="{FBA2AE2A-B041-4580-9CB5-E31F13E480A8}" type="pres">
      <dgm:prSet presAssocID="{6DA6A286-9065-4CD1-B853-5C1F7669F27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625B508-E3F0-4FB4-82D2-16BBC99F6E96}" type="presOf" srcId="{9FF06D3E-DAFF-429A-8936-259D1DA45BED}" destId="{79398C34-3895-4CD1-B88A-53EDD22E1EB5}" srcOrd="0" destOrd="0" presId="urn:microsoft.com/office/officeart/2005/8/layout/vList2"/>
    <dgm:cxn modelId="{ED358E1A-43F3-4245-8436-7D3A99B787C4}" srcId="{6BAA2B4D-D4F9-4482-A4C9-308993531E6C}" destId="{864ACF32-0CFB-491F-8A8D-9253790023B5}" srcOrd="2" destOrd="0" parTransId="{0A328E80-8D02-4C66-81CD-8D2C912E1159}" sibTransId="{FE3A2552-99FE-4447-B97D-94E354459ADB}"/>
    <dgm:cxn modelId="{84B1E222-219D-4EA1-B29C-D6BE184A04D2}" type="presOf" srcId="{6DA6A286-9065-4CD1-B853-5C1F7669F274}" destId="{FBA2AE2A-B041-4580-9CB5-E31F13E480A8}" srcOrd="0" destOrd="0" presId="urn:microsoft.com/office/officeart/2005/8/layout/vList2"/>
    <dgm:cxn modelId="{B6242E23-95A4-404D-BE44-8785E87B3865}" type="presOf" srcId="{932A94FD-56E5-4774-BD58-6FE4425733C8}" destId="{49545459-7DA9-4046-938B-F45EBB274059}" srcOrd="0" destOrd="0" presId="urn:microsoft.com/office/officeart/2005/8/layout/vList2"/>
    <dgm:cxn modelId="{F15C1047-9DE0-40D3-A223-4B74C40A2BE7}" srcId="{6BAA2B4D-D4F9-4482-A4C9-308993531E6C}" destId="{F74C31B8-E5CD-4C24-B024-FA40D9D50265}" srcOrd="0" destOrd="0" parTransId="{6A8853D4-5D47-47A3-80BB-6ECC4922034A}" sibTransId="{D83E947A-F570-4322-86E3-D41BE9C36A32}"/>
    <dgm:cxn modelId="{F97E9B6A-E865-4229-9A05-53ED3409411E}" type="presOf" srcId="{6BAA2B4D-D4F9-4482-A4C9-308993531E6C}" destId="{FAD742E7-5365-4652-9D89-C176FF644F63}" srcOrd="0" destOrd="0" presId="urn:microsoft.com/office/officeart/2005/8/layout/vList2"/>
    <dgm:cxn modelId="{7BDFE36E-8F41-4B00-8B3D-DF85DE12B8D3}" srcId="{932A94FD-56E5-4774-BD58-6FE4425733C8}" destId="{98F3CCCA-0D67-40A7-9A59-0222759C99B1}" srcOrd="2" destOrd="0" parTransId="{008F00D9-0F19-42AB-B470-0C408C825954}" sibTransId="{7ED39EB7-0C25-4EEC-8DB0-1B4FA09BA934}"/>
    <dgm:cxn modelId="{60E0287F-03A4-4500-AA5F-4AE1426CB509}" type="presOf" srcId="{04460023-CA1A-4D97-8ACB-C0DFF551DD75}" destId="{CDA9D0CB-9B4A-496E-AB2A-B7C52E24A09A}" srcOrd="0" destOrd="1" presId="urn:microsoft.com/office/officeart/2005/8/layout/vList2"/>
    <dgm:cxn modelId="{980F5C82-02F6-4792-93CC-2761E3F98B72}" srcId="{932A94FD-56E5-4774-BD58-6FE4425733C8}" destId="{6BAA2B4D-D4F9-4482-A4C9-308993531E6C}" srcOrd="1" destOrd="0" parTransId="{C6968E80-8E30-436C-84FB-7261CC3B2E4C}" sibTransId="{6DAB056C-4A6D-4DEC-B3BB-4D8623A9D31D}"/>
    <dgm:cxn modelId="{F520D496-EF05-4C7B-B2A9-5974C5F91E6B}" type="presOf" srcId="{98F3CCCA-0D67-40A7-9A59-0222759C99B1}" destId="{652515A3-B012-49F1-89D4-A3F316AF01F6}" srcOrd="0" destOrd="0" presId="urn:microsoft.com/office/officeart/2005/8/layout/vList2"/>
    <dgm:cxn modelId="{0C6A01B7-3662-4643-841E-F1B82A8AA0B8}" srcId="{932A94FD-56E5-4774-BD58-6FE4425733C8}" destId="{6DA6A286-9065-4CD1-B853-5C1F7669F274}" srcOrd="3" destOrd="0" parTransId="{68951356-C58D-472A-8EF6-E0D809DA433E}" sibTransId="{168D1075-58B6-43F9-B451-2F155186F82F}"/>
    <dgm:cxn modelId="{D62B7ED4-B98F-4E6B-B763-94C284AE5E15}" type="presOf" srcId="{864ACF32-0CFB-491F-8A8D-9253790023B5}" destId="{CDA9D0CB-9B4A-496E-AB2A-B7C52E24A09A}" srcOrd="0" destOrd="2" presId="urn:microsoft.com/office/officeart/2005/8/layout/vList2"/>
    <dgm:cxn modelId="{6F11A4D7-170B-4DF4-B3F5-C4960CAD092F}" srcId="{932A94FD-56E5-4774-BD58-6FE4425733C8}" destId="{9FF06D3E-DAFF-429A-8936-259D1DA45BED}" srcOrd="0" destOrd="0" parTransId="{CD54431C-0BCB-4AAE-8D36-46844F4F60AF}" sibTransId="{B03A8C14-E8A2-40E6-9553-F4B6EA2F9528}"/>
    <dgm:cxn modelId="{305D9BE5-B75E-4290-8EAB-C1D9093E3214}" type="presOf" srcId="{F74C31B8-E5CD-4C24-B024-FA40D9D50265}" destId="{CDA9D0CB-9B4A-496E-AB2A-B7C52E24A09A}" srcOrd="0" destOrd="0" presId="urn:microsoft.com/office/officeart/2005/8/layout/vList2"/>
    <dgm:cxn modelId="{502029FA-1F72-463D-BF6B-D1AD5C51C880}" srcId="{6BAA2B4D-D4F9-4482-A4C9-308993531E6C}" destId="{04460023-CA1A-4D97-8ACB-C0DFF551DD75}" srcOrd="1" destOrd="0" parTransId="{17D0003B-7C55-476C-83F1-C62F0A34786A}" sibTransId="{0CE2EBF2-EE09-477A-8447-49F30DA400A5}"/>
    <dgm:cxn modelId="{F1152CA2-5CB4-4B45-9D2C-3F73DD7FB823}" type="presParOf" srcId="{49545459-7DA9-4046-938B-F45EBB274059}" destId="{79398C34-3895-4CD1-B88A-53EDD22E1EB5}" srcOrd="0" destOrd="0" presId="urn:microsoft.com/office/officeart/2005/8/layout/vList2"/>
    <dgm:cxn modelId="{AA49E441-5CCE-4CAE-9D07-800BB6D1201E}" type="presParOf" srcId="{49545459-7DA9-4046-938B-F45EBB274059}" destId="{2E2CDFBE-C8F8-480D-9C95-880F2E0ECF02}" srcOrd="1" destOrd="0" presId="urn:microsoft.com/office/officeart/2005/8/layout/vList2"/>
    <dgm:cxn modelId="{06CB833C-4E0E-4A6D-8277-CC73FFF6D64E}" type="presParOf" srcId="{49545459-7DA9-4046-938B-F45EBB274059}" destId="{FAD742E7-5365-4652-9D89-C176FF644F63}" srcOrd="2" destOrd="0" presId="urn:microsoft.com/office/officeart/2005/8/layout/vList2"/>
    <dgm:cxn modelId="{DBF8A749-F169-49DA-BF93-20F11BBCE185}" type="presParOf" srcId="{49545459-7DA9-4046-938B-F45EBB274059}" destId="{CDA9D0CB-9B4A-496E-AB2A-B7C52E24A09A}" srcOrd="3" destOrd="0" presId="urn:microsoft.com/office/officeart/2005/8/layout/vList2"/>
    <dgm:cxn modelId="{CA23521F-1A9E-43C9-9DC3-735F7A30F44D}" type="presParOf" srcId="{49545459-7DA9-4046-938B-F45EBB274059}" destId="{652515A3-B012-49F1-89D4-A3F316AF01F6}" srcOrd="4" destOrd="0" presId="urn:microsoft.com/office/officeart/2005/8/layout/vList2"/>
    <dgm:cxn modelId="{A7C54E3A-D6AB-47AD-85F1-44FCB4865CC8}" type="presParOf" srcId="{49545459-7DA9-4046-938B-F45EBB274059}" destId="{1C25D504-83FA-428D-A72F-94E532051540}" srcOrd="5" destOrd="0" presId="urn:microsoft.com/office/officeart/2005/8/layout/vList2"/>
    <dgm:cxn modelId="{F60C2DBB-F5C8-4748-892B-ED8CC4D84140}" type="presParOf" srcId="{49545459-7DA9-4046-938B-F45EBB274059}" destId="{FBA2AE2A-B041-4580-9CB5-E31F13E480A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98C34-3895-4CD1-B88A-53EDD22E1EB5}">
      <dsp:nvSpPr>
        <dsp:cNvPr id="0" name=""/>
        <dsp:cNvSpPr/>
      </dsp:nvSpPr>
      <dsp:spPr>
        <a:xfrm>
          <a:off x="0" y="21452"/>
          <a:ext cx="1092782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Simple to operate.  One button band changes.</a:t>
          </a:r>
        </a:p>
      </dsp:txBody>
      <dsp:txXfrm>
        <a:off x="33955" y="55407"/>
        <a:ext cx="10859919" cy="627655"/>
      </dsp:txXfrm>
    </dsp:sp>
    <dsp:sp modelId="{FAD742E7-5365-4652-9D89-C176FF644F63}">
      <dsp:nvSpPr>
        <dsp:cNvPr id="0" name=""/>
        <dsp:cNvSpPr/>
      </dsp:nvSpPr>
      <dsp:spPr>
        <a:xfrm>
          <a:off x="0" y="800537"/>
          <a:ext cx="1092782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Contest “low power category” power levels</a:t>
          </a:r>
        </a:p>
      </dsp:txBody>
      <dsp:txXfrm>
        <a:off x="33955" y="834492"/>
        <a:ext cx="10859919" cy="627655"/>
      </dsp:txXfrm>
    </dsp:sp>
    <dsp:sp modelId="{CDA9D0CB-9B4A-496E-AB2A-B7C52E24A09A}">
      <dsp:nvSpPr>
        <dsp:cNvPr id="0" name=""/>
        <dsp:cNvSpPr/>
      </dsp:nvSpPr>
      <dsp:spPr>
        <a:xfrm>
          <a:off x="0" y="1496102"/>
          <a:ext cx="10927829" cy="1200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959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50 &amp; 144MHZ 200W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222 &amp; 432 MHz 100W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902 &amp; 1296 MHz 50W</a:t>
          </a:r>
        </a:p>
      </dsp:txBody>
      <dsp:txXfrm>
        <a:off x="0" y="1496102"/>
        <a:ext cx="10927829" cy="1200599"/>
      </dsp:txXfrm>
    </dsp:sp>
    <dsp:sp modelId="{652515A3-B012-49F1-89D4-A3F316AF01F6}">
      <dsp:nvSpPr>
        <dsp:cNvPr id="0" name=""/>
        <dsp:cNvSpPr/>
      </dsp:nvSpPr>
      <dsp:spPr>
        <a:xfrm>
          <a:off x="0" y="2696702"/>
          <a:ext cx="1092782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Mast mounted LNA and filtering</a:t>
          </a:r>
        </a:p>
      </dsp:txBody>
      <dsp:txXfrm>
        <a:off x="33955" y="2730657"/>
        <a:ext cx="10859919" cy="627655"/>
      </dsp:txXfrm>
    </dsp:sp>
    <dsp:sp modelId="{FBA2AE2A-B041-4580-9CB5-E31F13E480A8}">
      <dsp:nvSpPr>
        <dsp:cNvPr id="0" name=""/>
        <dsp:cNvSpPr/>
      </dsp:nvSpPr>
      <dsp:spPr>
        <a:xfrm>
          <a:off x="0" y="3475787"/>
          <a:ext cx="1092782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Minimize feedline loss</a:t>
          </a:r>
        </a:p>
      </dsp:txBody>
      <dsp:txXfrm>
        <a:off x="33955" y="3509742"/>
        <a:ext cx="10859919" cy="627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14029-F060-4FAF-A895-E1AFD5204F1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0EFA0-913F-45AF-877A-68E788CD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4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6 amplifiers as well as the “TBOX” are mounted on a frame made from 2” x 2” aluminum angle and 1” square tubing.  The four large amplifiers are on the 4 corners.  The two small amplifiers are in the front center.  The “TBOX” is on the back center hidden from view.</a:t>
            </a:r>
          </a:p>
          <a:p>
            <a:endParaRPr lang="en-US" dirty="0"/>
          </a:p>
          <a:p>
            <a:r>
              <a:rPr lang="en-US" dirty="0"/>
              <a:t>The antennas: 50 MHz 5 elements, 144 MHz 14 elements, 222 MHz 9 elements, 432 MHz 14 elements, 902 MHz 19 element loop Yagi, 1296 MHz 25 element loop Yagi.</a:t>
            </a:r>
          </a:p>
          <a:p>
            <a:endParaRPr lang="en-US" dirty="0"/>
          </a:p>
          <a:p>
            <a:r>
              <a:rPr lang="en-US" dirty="0"/>
              <a:t>There is a small FM dual band vertical on top.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0EFA0-913F-45AF-877A-68E788CDAB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71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I started, I had the 5 transverters, the microHAM MKIII and station master, the GPSDO &amp; distribution.</a:t>
            </a:r>
          </a:p>
          <a:p>
            <a:endParaRPr lang="en-US" dirty="0"/>
          </a:p>
          <a:p>
            <a:r>
              <a:rPr lang="en-US" dirty="0"/>
              <a:t>I used Front Panel Express for all the sheet metal.  I used Heatsink USA for the heatsinks and the heatsink machining.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0EFA0-913F-45AF-877A-68E788CDAB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89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is before wiring and shielding installation.  From left to right: 50MHZ, 144 MHZ, 222 MHZ, 432 </a:t>
            </a:r>
            <a:r>
              <a:rPr lang="en-US" dirty="0" err="1"/>
              <a:t>MHz.</a:t>
            </a:r>
            <a:r>
              <a:rPr lang="en-US" dirty="0"/>
              <a:t>  On the back panel of each amplifier is a board holding the T/R switching and the DEMI LNA.  On the front left on each heatsink is the W6PQL LPF / couplers board.  On the front right on each heatsink is the RF amplifier pallets/boards.  The 432 amplifier on the right uses a W6PQL 500W RF pallet.  Note the small 2” x 3” RF boards on the 50MHz and 144 MHz amplifiers.   </a:t>
            </a:r>
          </a:p>
          <a:p>
            <a:endParaRPr lang="en-US" dirty="0"/>
          </a:p>
          <a:p>
            <a:r>
              <a:rPr lang="en-US" dirty="0"/>
              <a:t>I used ExpressPCB for circuit boards.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0EFA0-913F-45AF-877A-68E788CDAB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68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Front panel from left: band indicator LEDs, FWD power LED </a:t>
            </a:r>
            <a:r>
              <a:rPr lang="en-US" dirty="0" err="1"/>
              <a:t>bargraph</a:t>
            </a:r>
            <a:r>
              <a:rPr lang="en-US" dirty="0"/>
              <a:t>, REF power LED </a:t>
            </a:r>
            <a:r>
              <a:rPr lang="en-US" dirty="0" err="1"/>
              <a:t>bargragh</a:t>
            </a:r>
            <a:r>
              <a:rPr lang="en-US" dirty="0"/>
              <a:t>, latch reset button and LED, LNA on/off switch and LED, power on/off switch and LED.  In the box there is a simple 2 transistor flip-flop.  It flips if the SWR exceeds 3:1 thereby cutting off the amplifier PTT and the transverter PTT.</a:t>
            </a:r>
          </a:p>
          <a:p>
            <a:endParaRPr lang="en-US" dirty="0"/>
          </a:p>
          <a:p>
            <a:r>
              <a:rPr lang="en-US" dirty="0"/>
              <a:t>Rear panel from left on top: DB9 for band data from the station master,  6 phono jacks for PTT to transverters, DB9 size (15 pin) band data to TBOX on tower, two SP6T Teledyne relays to select transverter input and output. </a:t>
            </a:r>
          </a:p>
          <a:p>
            <a:endParaRPr lang="en-US" dirty="0"/>
          </a:p>
          <a:p>
            <a:r>
              <a:rPr lang="en-US" dirty="0"/>
              <a:t>Rear panel from left on bottom:  13.8V power pole connector (PP), fuse holder, 28V PP, 50V PP, DB9 size connector with two power pins and 5 signal pins to provide DC power and LNA, PTT, FWD, REF signals to/from the mast mounted amplifiers.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0EFA0-913F-45AF-877A-68E788CDAB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57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left is the SWR display management board with Op Amps and pots for calibration.  The SWR comparator and flip-flop are in the top left corner.  On the right is two (one under the other) blue relay boards  The boards cost $15 each on Amazon.  I chose the cheap boards, but the downside was all the point-to-point wiring.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0EFA0-913F-45AF-877A-68E788CDAB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55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far right, top down: band data connector, DC power and signal connector, RF input connector.  There is a DC power signal connector and an RF connector for each band.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0EFA0-913F-45AF-877A-68E788CDAB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28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Teledyne SP6T for RF.  My design PCBs with relays to switch DC power and PTT, LNA, FWD, REF signals.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0EFA0-913F-45AF-877A-68E788CDAB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76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supply is a simplified version of the design on the W6PQL website.  It uses (3) “DROK” 0-24V, 20A units in series.  Each unit costs $39 on Amazon.  The unit includes inrush current protection and a thermal sensor to turn on the cooling fans if the temperature rises above 100F.  The top cover with fans is leaning on the left side of the box.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0EFA0-913F-45AF-877A-68E788CDAB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22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0EFA0-913F-45AF-877A-68E788CDAB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1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7E11-D94A-47DF-AEAC-051132D73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0EE3FA-B275-4A50-B60E-01ACE9566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59AF6-9212-4C97-8FB9-4948AB4FF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28-827D-4E14-861C-EB978EED12E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97AE4-C9B1-4519-A72E-0492257F7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BEAFC-5FAF-4B53-8416-735EFB582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4A0D-76B3-422A-AAE6-CEFC52026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25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742BF-34E4-4648-A3DE-D23565F9B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67662-8973-4429-B492-E0F5566B7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6338B-9CC7-463E-8040-ECD20D642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28-827D-4E14-861C-EB978EED12E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40FF7-897F-4AB3-8B74-533BBB9C1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BCD26-058A-407E-B2FF-01C4480A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4A0D-76B3-422A-AAE6-CEFC52026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7D9A79-0088-464C-817B-BEEFA78639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085ECF-1E82-4AA9-A463-D22960AEC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AE71C-EBE2-4B75-B4CF-A0C8A282E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28-827D-4E14-861C-EB978EED12E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CC1C0-00C2-41A7-8ED0-587B5E633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D1F40-38BD-439A-BC26-9EAF8971A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4A0D-76B3-422A-AAE6-CEFC52026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19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50A01-C2CD-448D-B941-35C8DAB2C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EEDE2-BD4D-4A25-9593-2E74956C5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76A52-C1F9-495E-914C-ABA9293B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28-827D-4E14-861C-EB978EED12E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4F1FC-F7A1-42F5-B219-19A92A4EF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58566-650C-4E76-8CC6-6FEFD372B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4A0D-76B3-422A-AAE6-CEFC52026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6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2943D-D6F6-49B3-BDF1-E85D70BA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BEF21-FAC1-4093-982A-01CDE0AEA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CA702-1BA3-4AC8-8F51-2228BBD06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28-827D-4E14-861C-EB978EED12E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D75A-2797-44A5-8FA0-2B74AD512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6A40B-86A0-4F0C-82E6-B29083721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4A0D-76B3-422A-AAE6-CEFC52026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73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0C645-3FA5-4A7E-8C8D-29A9FC87D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B9117-F7EE-48EF-9B7C-A2D9126B5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E750B-8F39-4321-A842-2FCB69328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D3840-BC48-48DC-AB87-952536C9C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28-827D-4E14-861C-EB978EED12E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7FB1C-A234-45C2-B8CF-D74E111D9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C6849-FA6C-4838-A434-9E45716B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4A0D-76B3-422A-AAE6-CEFC52026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35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653A7-9104-435E-A7E2-FC047961D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65212-F893-4C66-833E-A8D539BB5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78B8D-8CF8-4D53-884F-77BE64082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6F9A90-B9C1-45EC-8A1B-79B0BD51E9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FD6ADA-94A8-4975-B714-065A7C349A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11658D-E6B6-48FC-8AA5-CCCAAAE9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28-827D-4E14-861C-EB978EED12E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8D374-1BFF-4326-A704-5A0B9C1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E4AAAC-BB77-4102-A717-2F19D425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4A0D-76B3-422A-AAE6-CEFC52026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25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5A603-19CB-4450-A3AC-7F8B45492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64649D-AB67-4973-AC3B-96EBC14C2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28-827D-4E14-861C-EB978EED12E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4FF54-8AFB-4F5A-9882-94DAD7246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51372-D9F7-4E6A-8077-933A09393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4A0D-76B3-422A-AAE6-CEFC52026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87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E767AC-4DAD-493B-9B30-49D8A24DF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28-827D-4E14-861C-EB978EED12E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1E896A-5B69-472C-8756-195A507A2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380F1-6A9D-4D45-8663-B2ABB6C74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4A0D-76B3-422A-AAE6-CEFC52026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07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8F671-8D16-4760-9C80-03CAF3D40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0B469-EDDF-428D-89A9-349D02ECD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5E9A99-742B-4478-9993-94574891E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E91A96-D193-44A5-8C39-A842D0D91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28-827D-4E14-861C-EB978EED12E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B60F6-E578-4FA6-8243-A1F5E3579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177CA-4C03-4F9B-85E3-664B8AAC4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4A0D-76B3-422A-AAE6-CEFC52026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5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24A5F-E951-4FE1-AA50-CADB84766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0DDA22-0D0D-4E25-BF04-7C7BC52B07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B73F9-8782-4D65-B5CB-C696A957E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D0759-B591-4974-B963-3D9A898F8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2428-827D-4E14-861C-EB978EED12E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7DD33-8724-490B-8B55-CC67D1E6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B3E86-86DB-4E28-B9D4-8E5357D44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4A0D-76B3-422A-AAE6-CEFC52026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F3086-E847-4B2B-9B45-2FE6A9264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4B6F5-784C-49F9-9FC6-7CEAAB3C4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C49D-7B20-4668-9751-A5EAABBB3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B2428-827D-4E14-861C-EB978EED12E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1B5E8-BC4A-4B13-8886-651411EBB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4867F-20EA-4DDD-98F4-F214A0031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C4A0D-76B3-422A-AAE6-CEFC52026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8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395A2C-CD4D-404F-9FFB-8B2F47880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/>
          </a:bodyPr>
          <a:lstStyle/>
          <a:p>
            <a:pPr algn="r"/>
            <a:r>
              <a:rPr lang="en-US" sz="4800">
                <a:solidFill>
                  <a:srgbClr val="FFFFFF"/>
                </a:solidFill>
              </a:rPr>
              <a:t>50 to 1296 MHz Station Build</a:t>
            </a:r>
            <a:br>
              <a:rPr lang="en-US" sz="4800">
                <a:solidFill>
                  <a:srgbClr val="FFFFFF"/>
                </a:solidFill>
              </a:rPr>
            </a:b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>
                <a:solidFill>
                  <a:srgbClr val="FFFFFF"/>
                </a:solidFill>
              </a:rPr>
              <a:t>With Lessons Learned!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CFEE26-BFD5-4A38-9968-2EE9A8BDE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874" y="4797188"/>
            <a:ext cx="6051236" cy="1241828"/>
          </a:xfrm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rgbClr val="FFFFFF"/>
                </a:solidFill>
              </a:rPr>
              <a:t>April 26, 2023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</a:rPr>
              <a:t>K1UU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</a:rPr>
              <a:t>Fred Caswell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41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DDCB7-2225-45CE-BB8D-3C73CDB85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TBOX - Interior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292B23-04BA-4248-A0DF-1771E68C9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19272" y="1721681"/>
            <a:ext cx="8216409" cy="500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38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80212-8597-4D0C-A7CC-F204E5DA4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Power Supply - Interior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8F0543-3825-4D81-84D3-CBAB934FF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42534" y="1688060"/>
            <a:ext cx="6734330" cy="505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74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80212-8597-4D0C-A7CC-F204E5DA4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r>
              <a:rPr lang="en-US" sz="4000" u="sng" dirty="0">
                <a:solidFill>
                  <a:srgbClr val="FFFFFF"/>
                </a:solidFill>
              </a:rPr>
              <a:t>Lesson #1 – Read the Data Sheet!</a:t>
            </a:r>
            <a:br>
              <a:rPr lang="en-US" sz="4000" u="sng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W6PQL Couplers and Bar Graphs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7DD95-54A7-4C15-8ADE-FD9BFDD13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24" y="1721833"/>
            <a:ext cx="4607123" cy="3509092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BF32B33-7C97-411A-808A-060855FE1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30772" y="1712713"/>
            <a:ext cx="2430981" cy="2981912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89A1954B-8E97-4827-92EE-58B76B22D5C6}"/>
              </a:ext>
            </a:extLst>
          </p:cNvPr>
          <p:cNvSpPr/>
          <p:nvPr/>
        </p:nvSpPr>
        <p:spPr>
          <a:xfrm>
            <a:off x="3846955" y="2637511"/>
            <a:ext cx="1312874" cy="39798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435E245-930C-440A-8093-9DC385F88719}"/>
              </a:ext>
            </a:extLst>
          </p:cNvPr>
          <p:cNvSpPr/>
          <p:nvPr/>
        </p:nvSpPr>
        <p:spPr>
          <a:xfrm>
            <a:off x="5106954" y="2684987"/>
            <a:ext cx="948973" cy="74644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22BC9D-644D-4D67-971F-4FCED28749DE}"/>
              </a:ext>
            </a:extLst>
          </p:cNvPr>
          <p:cNvSpPr txBox="1"/>
          <p:nvPr/>
        </p:nvSpPr>
        <p:spPr>
          <a:xfrm>
            <a:off x="4965619" y="3449951"/>
            <a:ext cx="1231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Attenuator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4AAA18-3998-48A4-88E2-EE4FA01BCE77}"/>
              </a:ext>
            </a:extLst>
          </p:cNvPr>
          <p:cNvSpPr txBox="1"/>
          <p:nvPr/>
        </p:nvSpPr>
        <p:spPr>
          <a:xfrm>
            <a:off x="718455" y="5329384"/>
            <a:ext cx="2901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W6PQL low pass filter and dual coupler board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A9050A-5B11-4015-A7C5-BA1DA2F3E33C}"/>
              </a:ext>
            </a:extLst>
          </p:cNvPr>
          <p:cNvSpPr txBox="1"/>
          <p:nvPr/>
        </p:nvSpPr>
        <p:spPr>
          <a:xfrm>
            <a:off x="4990505" y="4772738"/>
            <a:ext cx="2210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View of forward power coupler</a:t>
            </a:r>
          </a:p>
          <a:p>
            <a:pPr algn="ctr"/>
            <a:r>
              <a:rPr lang="en-US" dirty="0"/>
              <a:t>under the shield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6F97C5-1C6F-4FC1-BDFE-941FE40C8DA3}"/>
              </a:ext>
            </a:extLst>
          </p:cNvPr>
          <p:cNvSpPr txBox="1"/>
          <p:nvPr/>
        </p:nvSpPr>
        <p:spPr>
          <a:xfrm>
            <a:off x="8375168" y="5086134"/>
            <a:ext cx="35569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W6PQL shows the attenuation for each coupler on the website data page.  He uses attenuation to match the coupler to the LED bar graph voltage level.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331A1F-6231-4DFE-8B5D-C16EC11BF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1719" y="2052934"/>
            <a:ext cx="3339965" cy="27521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CE002C-D1FB-4430-8168-36C59047D301}"/>
              </a:ext>
            </a:extLst>
          </p:cNvPr>
          <p:cNvSpPr txBox="1"/>
          <p:nvPr/>
        </p:nvSpPr>
        <p:spPr>
          <a:xfrm>
            <a:off x="9121009" y="1707304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W6PQL LED bar graph</a:t>
            </a:r>
          </a:p>
        </p:txBody>
      </p:sp>
    </p:spTree>
    <p:extLst>
      <p:ext uri="{BB962C8B-B14F-4D97-AF65-F5344CB8AC3E}">
        <p14:creationId xmlns:p14="http://schemas.microsoft.com/office/powerpoint/2010/main" val="435103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80212-8597-4D0C-A7CC-F204E5DA4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r>
              <a:rPr lang="en-US" sz="4000" u="sng" dirty="0">
                <a:solidFill>
                  <a:srgbClr val="FFFFFF"/>
                </a:solidFill>
              </a:rPr>
              <a:t>Lesson #1 – Read The Data Sheet!</a:t>
            </a:r>
            <a:br>
              <a:rPr lang="en-US" sz="4000" u="sng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W6PQL Couplers and Bar Graphs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1CAC36-DCB9-47EF-AD22-59E30CD32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826" y="2787673"/>
            <a:ext cx="4965441" cy="2365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I assumed:</a:t>
            </a:r>
          </a:p>
          <a:p>
            <a:r>
              <a:rPr lang="en-US" sz="2400" dirty="0"/>
              <a:t>Couplers provide positive voltage</a:t>
            </a:r>
          </a:p>
          <a:p>
            <a:r>
              <a:rPr lang="en-US" sz="2400" dirty="0"/>
              <a:t>2-5V range</a:t>
            </a:r>
          </a:p>
          <a:p>
            <a:r>
              <a:rPr lang="en-US" sz="2400" dirty="0"/>
              <a:t>Voltage increases with RF power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82B68D3-8579-4F0F-8474-47F0D4965916}"/>
              </a:ext>
            </a:extLst>
          </p:cNvPr>
          <p:cNvSpPr txBox="1">
            <a:spLocks/>
          </p:cNvSpPr>
          <p:nvPr/>
        </p:nvSpPr>
        <p:spPr>
          <a:xfrm>
            <a:off x="6445093" y="2785570"/>
            <a:ext cx="4965441" cy="1846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u="sng" dirty="0"/>
              <a:t>Data Sheet reality:</a:t>
            </a:r>
          </a:p>
          <a:p>
            <a:r>
              <a:rPr lang="en-US" sz="2400" dirty="0"/>
              <a:t>Couplers provide negative voltage</a:t>
            </a:r>
          </a:p>
          <a:p>
            <a:r>
              <a:rPr lang="en-US" sz="2400" dirty="0"/>
              <a:t>30mV to 300mV range</a:t>
            </a:r>
          </a:p>
          <a:p>
            <a:r>
              <a:rPr lang="en-US" sz="2400" dirty="0"/>
              <a:t>Voltage decreases with power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E3EF9-0357-40B3-A6A5-D28954284B40}"/>
              </a:ext>
            </a:extLst>
          </p:cNvPr>
          <p:cNvSpPr txBox="1"/>
          <p:nvPr/>
        </p:nvSpPr>
        <p:spPr>
          <a:xfrm>
            <a:off x="2825742" y="4964057"/>
            <a:ext cx="63282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/>
              <a:t>Corrective actions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Designed and built new board to manage SWR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 board uses inverting Op Amp circuits 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876E37-0BFF-4514-9086-4900B031C155}"/>
              </a:ext>
            </a:extLst>
          </p:cNvPr>
          <p:cNvSpPr txBox="1"/>
          <p:nvPr/>
        </p:nvSpPr>
        <p:spPr>
          <a:xfrm>
            <a:off x="914400" y="1622745"/>
            <a:ext cx="99744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Issue:  I incorrectly designed and built a board to calibrate and display SWR </a:t>
            </a:r>
          </a:p>
          <a:p>
            <a:r>
              <a:rPr lang="en-US" sz="2400" dirty="0"/>
              <a:t>            forward and reflected power from the mast mounted amplifiers.  </a:t>
            </a:r>
          </a:p>
        </p:txBody>
      </p:sp>
    </p:spTree>
    <p:extLst>
      <p:ext uri="{BB962C8B-B14F-4D97-AF65-F5344CB8AC3E}">
        <p14:creationId xmlns:p14="http://schemas.microsoft.com/office/powerpoint/2010/main" val="3091261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80212-8597-4D0C-A7CC-F204E5DA4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1296 &amp; 902 Amplifiers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83CF02-9CE7-419E-82C4-26B624E45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350" y="1622745"/>
            <a:ext cx="11449696" cy="4450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464EE8-3999-407C-B7C7-9475F84D50D9}"/>
              </a:ext>
            </a:extLst>
          </p:cNvPr>
          <p:cNvSpPr txBox="1"/>
          <p:nvPr/>
        </p:nvSpPr>
        <p:spPr>
          <a:xfrm>
            <a:off x="1007705" y="6281057"/>
            <a:ext cx="9604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902 and 1296 MHz 50W amplifiers mounted on a large heat sink and covered for weather protection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B30DC1-2338-472B-B353-2420EED560D0}"/>
              </a:ext>
            </a:extLst>
          </p:cNvPr>
          <p:cNvSpPr txBox="1"/>
          <p:nvPr/>
        </p:nvSpPr>
        <p:spPr>
          <a:xfrm>
            <a:off x="5085184" y="1885279"/>
            <a:ext cx="1808581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DC to DC converters</a:t>
            </a:r>
          </a:p>
          <a:p>
            <a:pPr algn="ctr"/>
            <a:r>
              <a:rPr lang="en-US" sz="2400" dirty="0"/>
              <a:t>50V to 14V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EF010-17B4-4218-8821-0A0205C19DC1}"/>
              </a:ext>
            </a:extLst>
          </p:cNvPr>
          <p:cNvSpPr txBox="1"/>
          <p:nvPr/>
        </p:nvSpPr>
        <p:spPr>
          <a:xfrm>
            <a:off x="2164702" y="4366976"/>
            <a:ext cx="99899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Pin A1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7E3C40-E282-4DD2-95B9-CA45CD72EE12}"/>
              </a:ext>
            </a:extLst>
          </p:cNvPr>
          <p:cNvSpPr txBox="1"/>
          <p:nvPr/>
        </p:nvSpPr>
        <p:spPr>
          <a:xfrm>
            <a:off x="9453236" y="4265170"/>
            <a:ext cx="99899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Pin A2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98617C06-76F9-46BF-8F82-4054C8C86D7C}"/>
              </a:ext>
            </a:extLst>
          </p:cNvPr>
          <p:cNvSpPr/>
          <p:nvPr/>
        </p:nvSpPr>
        <p:spPr>
          <a:xfrm rot="2783661">
            <a:off x="3061210" y="3886296"/>
            <a:ext cx="358018" cy="58921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E7271F-44EF-46AD-B42B-B40BA78EA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033825" y="4018230"/>
            <a:ext cx="512108" cy="4999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44FA30-83C1-4715-8EC8-D717D7DB1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62084">
            <a:off x="4767088" y="2299546"/>
            <a:ext cx="426953" cy="437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97CA5C-2BB9-4D6C-BC95-2488D9C57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714147" y="2207306"/>
            <a:ext cx="621846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80212-8597-4D0C-A7CC-F204E5DA4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r>
              <a:rPr lang="en-US" sz="4000" u="sng" dirty="0">
                <a:solidFill>
                  <a:srgbClr val="FFFFFF"/>
                </a:solidFill>
              </a:rPr>
              <a:t>Lesson #2 – Don’t Trust the Data Sheet!</a:t>
            </a:r>
            <a:br>
              <a:rPr lang="en-US" sz="4000" u="sng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902 and 1296 Amplifiers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1CAC36-DCB9-47EF-AD22-59E30CD32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234" y="2899347"/>
            <a:ext cx="4965441" cy="236575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u="sng" dirty="0"/>
              <a:t>902 Data Sheet</a:t>
            </a:r>
          </a:p>
          <a:p>
            <a:r>
              <a:rPr lang="en-US" sz="2200" dirty="0"/>
              <a:t>Page 1: Pin A2 = red wire = +13.8V</a:t>
            </a:r>
          </a:p>
          <a:p>
            <a:r>
              <a:rPr lang="en-US" sz="2200" dirty="0"/>
              <a:t>Page 3: Pin A2 = red wire = +13.8V</a:t>
            </a:r>
          </a:p>
          <a:p>
            <a:pPr marL="0" indent="0">
              <a:buNone/>
            </a:pPr>
            <a:r>
              <a:rPr lang="en-US" sz="2200" u="sng" dirty="0"/>
              <a:t>1296 Data Sheet</a:t>
            </a:r>
          </a:p>
          <a:p>
            <a:r>
              <a:rPr lang="en-US" sz="2200" dirty="0"/>
              <a:t>Page 1: Pin A2 = red wire = +13.8V</a:t>
            </a:r>
          </a:p>
          <a:p>
            <a:r>
              <a:rPr lang="en-US" sz="2200" dirty="0"/>
              <a:t>Page 3: Pin </a:t>
            </a:r>
            <a:r>
              <a:rPr lang="en-US" sz="2200" b="1" dirty="0">
                <a:solidFill>
                  <a:srgbClr val="FF0000"/>
                </a:solidFill>
              </a:rPr>
              <a:t>A1</a:t>
            </a:r>
            <a:r>
              <a:rPr lang="en-US" sz="2200" dirty="0"/>
              <a:t> = red wire = +13.8V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0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82B68D3-8579-4F0F-8474-47F0D4965916}"/>
              </a:ext>
            </a:extLst>
          </p:cNvPr>
          <p:cNvSpPr txBox="1">
            <a:spLocks/>
          </p:cNvSpPr>
          <p:nvPr/>
        </p:nvSpPr>
        <p:spPr>
          <a:xfrm>
            <a:off x="6585617" y="2899347"/>
            <a:ext cx="4965441" cy="2365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u="sng" dirty="0"/>
              <a:t>Actual Hardware</a:t>
            </a:r>
          </a:p>
          <a:p>
            <a:r>
              <a:rPr lang="en-US" sz="2000" dirty="0"/>
              <a:t>902 Amp: Pin A1 = red wire = 13.8V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1296 Amp: Pin A1 = red wire = 13.8V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E3EF9-0357-40B3-A6A5-D28954284B40}"/>
              </a:ext>
            </a:extLst>
          </p:cNvPr>
          <p:cNvSpPr txBox="1"/>
          <p:nvPr/>
        </p:nvSpPr>
        <p:spPr>
          <a:xfrm>
            <a:off x="459351" y="5158209"/>
            <a:ext cx="10970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Corrective actions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Had both amps repaired.  Thankfully, it was just a few capacitors and a regulator.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Changed wiring of cables connecting 13.8V to the 902 and 1296 amplifiers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A118F3-B2E1-4B33-AEB0-18751E9BA2BC}"/>
              </a:ext>
            </a:extLst>
          </p:cNvPr>
          <p:cNvSpPr txBox="1"/>
          <p:nvPr/>
        </p:nvSpPr>
        <p:spPr>
          <a:xfrm>
            <a:off x="1070713" y="1767576"/>
            <a:ext cx="9747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Issue:  I burnt out my 902 and 1296 MHz amplifiers because I provided 13.8V</a:t>
            </a:r>
          </a:p>
          <a:p>
            <a:r>
              <a:rPr lang="en-US" sz="2400" dirty="0"/>
              <a:t>            to the wrong connector pin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4060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80212-8597-4D0C-A7CC-F204E5DA4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r>
              <a:rPr lang="en-US" sz="4000" u="sng" dirty="0">
                <a:solidFill>
                  <a:srgbClr val="FFFFFF"/>
                </a:solidFill>
              </a:rPr>
              <a:t>Lesson #3 – Read The Data Sheet!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902 and 1296 Amplifiers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1CAC36-DCB9-47EF-AD22-59E30CD32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62827"/>
            <a:ext cx="4965441" cy="2365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/>
              <a:t>Assumptions</a:t>
            </a:r>
          </a:p>
          <a:p>
            <a:r>
              <a:rPr lang="en-US" sz="2000" dirty="0"/>
              <a:t>50W, 50% efficient = 100W</a:t>
            </a:r>
          </a:p>
          <a:p>
            <a:r>
              <a:rPr lang="en-US" sz="2000" dirty="0"/>
              <a:t>100W / 12.5V = 8A needed</a:t>
            </a:r>
          </a:p>
          <a:p>
            <a:r>
              <a:rPr lang="en-US" sz="2000" dirty="0"/>
              <a:t>10A relays are adequate</a:t>
            </a:r>
          </a:p>
          <a:p>
            <a:r>
              <a:rPr lang="en-US" sz="2000" dirty="0"/>
              <a:t>14-gauge wire is adequate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82B68D3-8579-4F0F-8474-47F0D4965916}"/>
              </a:ext>
            </a:extLst>
          </p:cNvPr>
          <p:cNvSpPr txBox="1">
            <a:spLocks/>
          </p:cNvSpPr>
          <p:nvPr/>
        </p:nvSpPr>
        <p:spPr>
          <a:xfrm>
            <a:off x="6515100" y="2862828"/>
            <a:ext cx="4965441" cy="214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u="sng" dirty="0"/>
              <a:t>Data Sheet reality</a:t>
            </a:r>
          </a:p>
          <a:p>
            <a:r>
              <a:rPr lang="en-US" sz="2000" dirty="0"/>
              <a:t>20A needed!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100 ft 14-gauge = 1/4 ohm</a:t>
            </a:r>
          </a:p>
          <a:p>
            <a:r>
              <a:rPr lang="en-US" sz="2000" dirty="0"/>
              <a:t> 20A x 0.25 ohm = 5V drop!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E3EF9-0357-40B3-A6A5-D28954284B40}"/>
              </a:ext>
            </a:extLst>
          </p:cNvPr>
          <p:cNvSpPr txBox="1"/>
          <p:nvPr/>
        </p:nvSpPr>
        <p:spPr>
          <a:xfrm>
            <a:off x="2729928" y="5011341"/>
            <a:ext cx="646689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/>
              <a:t>Corrective actions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Replaced 14-gauge wire with 10-gauge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Sent 50V up the tower instead of 13.6V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Added 50V to 14V converters for each amplifier 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A2F1CB-33F9-4B35-A404-A5F7079A3DD8}"/>
              </a:ext>
            </a:extLst>
          </p:cNvPr>
          <p:cNvSpPr txBox="1"/>
          <p:nvPr/>
        </p:nvSpPr>
        <p:spPr>
          <a:xfrm>
            <a:off x="918287" y="1762605"/>
            <a:ext cx="103554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Issue:  The 902 and 1296 MHz amplifiers produced zero output in my initial station</a:t>
            </a:r>
          </a:p>
          <a:p>
            <a:r>
              <a:rPr lang="en-US" sz="2400" dirty="0"/>
              <a:t>            design.  </a:t>
            </a:r>
          </a:p>
        </p:txBody>
      </p:sp>
    </p:spTree>
    <p:extLst>
      <p:ext uri="{BB962C8B-B14F-4D97-AF65-F5344CB8AC3E}">
        <p14:creationId xmlns:p14="http://schemas.microsoft.com/office/powerpoint/2010/main" val="56745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072E7-3566-4F9A-B58C-808B60DA8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Lesson#4 – Sometimes it </a:t>
            </a:r>
            <a:r>
              <a:rPr lang="en-US" sz="4000" b="1" dirty="0">
                <a:solidFill>
                  <a:srgbClr val="FFFFFF"/>
                </a:solidFill>
              </a:rPr>
              <a:t>IS</a:t>
            </a:r>
            <a:r>
              <a:rPr lang="en-US" sz="4000" dirty="0">
                <a:solidFill>
                  <a:srgbClr val="FFFFFF"/>
                </a:solidFill>
              </a:rPr>
              <a:t> the Test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9C0C9-B127-4BAB-902C-9923F8589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024743"/>
            <a:ext cx="9724031" cy="3976812"/>
          </a:xfrm>
        </p:spPr>
        <p:txBody>
          <a:bodyPr anchor="ctr">
            <a:normAutofit/>
          </a:bodyPr>
          <a:lstStyle/>
          <a:p>
            <a:r>
              <a:rPr lang="en-US" sz="3000" dirty="0"/>
              <a:t>Test setup was the fully integrated station.  Included all boxes, all interconnect cables and the full lengths of the actual coax and the actual power and signal wires</a:t>
            </a:r>
          </a:p>
          <a:p>
            <a:r>
              <a:rPr lang="en-US" sz="3000" dirty="0"/>
              <a:t>Test goals:</a:t>
            </a:r>
          </a:p>
          <a:p>
            <a:pPr lvl="1"/>
            <a:r>
              <a:rPr lang="en-US" sz="2600" dirty="0"/>
              <a:t>Harmonics – need to be 60dB below the carrier at full power</a:t>
            </a:r>
          </a:p>
          <a:p>
            <a:pPr lvl="1"/>
            <a:r>
              <a:rPr lang="en-US" sz="2600" dirty="0"/>
              <a:t>Two-tone IMD – 3</a:t>
            </a:r>
            <a:r>
              <a:rPr lang="en-US" sz="2600" baseline="30000" dirty="0"/>
              <a:t>rd</a:t>
            </a:r>
            <a:r>
              <a:rPr lang="en-US" sz="2600" dirty="0"/>
              <a:t> order peak needs to be 30 dB below the carrier at full power</a:t>
            </a:r>
          </a:p>
          <a:p>
            <a:pPr lvl="1"/>
            <a:r>
              <a:rPr lang="en-US" sz="2600" dirty="0"/>
              <a:t>Spurious emissions – need to be 60 dB below the carrier at full power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81331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072E7-3566-4F9A-B58C-808B60DA8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Lesson#4 – Sometimes it </a:t>
            </a:r>
            <a:r>
              <a:rPr lang="en-US" sz="4000" b="1" dirty="0">
                <a:solidFill>
                  <a:srgbClr val="FFFFFF"/>
                </a:solidFill>
              </a:rPr>
              <a:t>IS</a:t>
            </a:r>
            <a:r>
              <a:rPr lang="en-US" sz="4000" dirty="0">
                <a:solidFill>
                  <a:srgbClr val="FFFFFF"/>
                </a:solidFill>
              </a:rPr>
              <a:t> the Test Equipment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69EB4AD3-347A-4A44-8F28-FC8CFF24C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92" y="1741841"/>
            <a:ext cx="5304366" cy="39782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50ADED-CCD1-4AEB-B613-06BE159770EB}"/>
              </a:ext>
            </a:extLst>
          </p:cNvPr>
          <p:cNvSpPr txBox="1"/>
          <p:nvPr/>
        </p:nvSpPr>
        <p:spPr>
          <a:xfrm>
            <a:off x="231483" y="1828426"/>
            <a:ext cx="3293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Minicircuits</a:t>
            </a:r>
            <a:r>
              <a:rPr lang="en-US" sz="2400" dirty="0"/>
              <a:t> 50-ohm load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D58FC-57D9-441A-9E05-88CF5358FB49}"/>
              </a:ext>
            </a:extLst>
          </p:cNvPr>
          <p:cNvSpPr txBox="1"/>
          <p:nvPr/>
        </p:nvSpPr>
        <p:spPr>
          <a:xfrm>
            <a:off x="290024" y="2697682"/>
            <a:ext cx="3294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Minicircuits</a:t>
            </a:r>
            <a:r>
              <a:rPr lang="en-US" sz="2400" dirty="0"/>
              <a:t> 2GHz, 10 dB </a:t>
            </a:r>
          </a:p>
          <a:p>
            <a:r>
              <a:rPr lang="en-US" sz="2400" dirty="0"/>
              <a:t>coupler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733AA7-26E9-4FB8-B296-63ED5AD68658}"/>
              </a:ext>
            </a:extLst>
          </p:cNvPr>
          <p:cNvSpPr txBox="1"/>
          <p:nvPr/>
        </p:nvSpPr>
        <p:spPr>
          <a:xfrm>
            <a:off x="290024" y="4259731"/>
            <a:ext cx="3367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Minicircuits</a:t>
            </a:r>
            <a:r>
              <a:rPr lang="en-US" sz="2400" dirty="0"/>
              <a:t> 40 dB, 100W </a:t>
            </a:r>
          </a:p>
          <a:p>
            <a:r>
              <a:rPr lang="en-US" sz="2400" dirty="0"/>
              <a:t>4 GHz attenuator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3DEDCA-350A-4A93-BA92-1B8D1CCF086D}"/>
              </a:ext>
            </a:extLst>
          </p:cNvPr>
          <p:cNvSpPr txBox="1"/>
          <p:nvPr/>
        </p:nvSpPr>
        <p:spPr>
          <a:xfrm>
            <a:off x="8958413" y="2294851"/>
            <a:ext cx="29435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Signal Hound 4.4 GHz </a:t>
            </a:r>
          </a:p>
          <a:p>
            <a:r>
              <a:rPr lang="en-US" sz="2400" dirty="0"/>
              <a:t>spectrum analyzer </a:t>
            </a:r>
          </a:p>
          <a:p>
            <a:r>
              <a:rPr lang="en-US" sz="2400" dirty="0"/>
              <a:t>USB SA-44B</a:t>
            </a:r>
          </a:p>
        </p:txBody>
      </p:sp>
    </p:spTree>
    <p:extLst>
      <p:ext uri="{BB962C8B-B14F-4D97-AF65-F5344CB8AC3E}">
        <p14:creationId xmlns:p14="http://schemas.microsoft.com/office/powerpoint/2010/main" val="416314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072E7-3566-4F9A-B58C-808B60DA8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Lesson#4 – Sometimes it </a:t>
            </a:r>
            <a:r>
              <a:rPr lang="en-US" sz="4000" b="1" dirty="0">
                <a:solidFill>
                  <a:srgbClr val="FFFFFF"/>
                </a:solidFill>
              </a:rPr>
              <a:t>IS</a:t>
            </a:r>
            <a:r>
              <a:rPr lang="en-US" sz="4000" dirty="0">
                <a:solidFill>
                  <a:srgbClr val="FFFFFF"/>
                </a:solidFill>
              </a:rPr>
              <a:t> the Test Equipment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EB315B6-E2B4-4E47-B0DE-0EFAD6A5B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350" y="2234740"/>
            <a:ext cx="11595801" cy="4724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Actions taken and results (over a 6 week period):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Measured the harmonics with no low pass filter in line – same result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thought the MRF300 quiescence current might be set for class C operation and tried 15 current levels between 50 mA and 1 amp…no change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Maybe the filter required shielding – no change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Maybe the amplifier board required shielding – helped some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put the cover on the unit and the harmonic got worse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cut a 100 MHz stub that had 27 dB dip – no joy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built a 50MHz / 100MHz diplexer - nothing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W6PQL uses a “standoff” length of coax on his 50MHz amplifier between the amplifier and the filter – lots of connector soldering, no results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Changed the coupler</a:t>
            </a:r>
            <a:r>
              <a:rPr lang="en-US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test setup – problem solved!!!</a:t>
            </a:r>
          </a:p>
          <a:p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E0F65A-80A9-42D9-BFA9-66DAD8CFC162}"/>
              </a:ext>
            </a:extLst>
          </p:cNvPr>
          <p:cNvSpPr txBox="1"/>
          <p:nvPr/>
        </p:nvSpPr>
        <p:spPr>
          <a:xfrm>
            <a:off x="1814428" y="1698427"/>
            <a:ext cx="83508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Issue:  2</a:t>
            </a:r>
            <a:r>
              <a:rPr lang="en-US" sz="2400" baseline="30000" dirty="0"/>
              <a:t>nd</a:t>
            </a:r>
            <a:r>
              <a:rPr lang="en-US" sz="2400" dirty="0"/>
              <a:t> harmonic on 50MHz amplifier only 53 dB below carrier.  </a:t>
            </a:r>
          </a:p>
        </p:txBody>
      </p:sp>
    </p:spTree>
    <p:extLst>
      <p:ext uri="{BB962C8B-B14F-4D97-AF65-F5344CB8AC3E}">
        <p14:creationId xmlns:p14="http://schemas.microsoft.com/office/powerpoint/2010/main" val="556528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5ECD65-3A84-4426-8D9A-DEB882580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Station Goals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398AC5C-B683-6D7D-D34A-30D47816DA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208684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9314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53258-4FC8-4F30-B136-03EBCC0B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Finished Station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C64DE0-8DC3-4A35-B5E9-8913654F7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0284" y="1851483"/>
            <a:ext cx="4919898" cy="3657917"/>
          </a:xfrm>
          <a:prstGeom prst="rect">
            <a:avLst/>
          </a:prstGeom>
        </p:spPr>
      </p:pic>
      <p:pic>
        <p:nvPicPr>
          <p:cNvPr id="5" name="Picture 4" descr="A picture containing text, stereo&#10;&#10;Description automatically generated">
            <a:extLst>
              <a:ext uri="{FF2B5EF4-FFF2-40B4-BE49-F238E27FC236}">
                <a16:creationId xmlns:a16="http://schemas.microsoft.com/office/drawing/2014/main" id="{14EF8F60-087F-452B-B84B-A825965ED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28" y="1999332"/>
            <a:ext cx="6801525" cy="32519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792162-F173-48DE-8C6A-3B24B59EC0B2}"/>
              </a:ext>
            </a:extLst>
          </p:cNvPr>
          <p:cNvSpPr txBox="1"/>
          <p:nvPr/>
        </p:nvSpPr>
        <p:spPr>
          <a:xfrm>
            <a:off x="286612" y="5666593"/>
            <a:ext cx="4907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foot tower with antennas, amplifiers and LNA’s </a:t>
            </a:r>
          </a:p>
          <a:p>
            <a:r>
              <a:rPr lang="en-US" dirty="0"/>
              <a:t>For 50 through 1296 MHz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735A47-616B-4136-B534-2622E63F7329}"/>
              </a:ext>
            </a:extLst>
          </p:cNvPr>
          <p:cNvSpPr txBox="1"/>
          <p:nvPr/>
        </p:nvSpPr>
        <p:spPr>
          <a:xfrm>
            <a:off x="5487462" y="5324734"/>
            <a:ext cx="63855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Shack: Power supply, “JBOX”, KX3 IF rig, (5) Q5 Signal transverters, </a:t>
            </a:r>
          </a:p>
          <a:p>
            <a:r>
              <a:rPr lang="en-US" dirty="0"/>
              <a:t>             microHAM MKIII &amp; station master.  </a:t>
            </a:r>
          </a:p>
          <a:p>
            <a:r>
              <a:rPr lang="en-US" dirty="0"/>
              <a:t>Fuses and 10MHz GPSDO on top shelf.</a:t>
            </a:r>
          </a:p>
          <a:p>
            <a:r>
              <a:rPr lang="en-US" dirty="0"/>
              <a:t>Clearly, I need a new shelf.</a:t>
            </a:r>
          </a:p>
        </p:txBody>
      </p:sp>
    </p:spTree>
    <p:extLst>
      <p:ext uri="{BB962C8B-B14F-4D97-AF65-F5344CB8AC3E}">
        <p14:creationId xmlns:p14="http://schemas.microsoft.com/office/powerpoint/2010/main" val="638787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FD235-1E35-4D25-AA57-E0806357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Boxes I Needed to Build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719F7A-A334-4E2C-A518-3F939C3E7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2351" y="1798501"/>
            <a:ext cx="10422294" cy="3006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0A488B-918B-4AA0-9619-CEDED2EC346D}"/>
              </a:ext>
            </a:extLst>
          </p:cNvPr>
          <p:cNvSpPr txBox="1"/>
          <p:nvPr/>
        </p:nvSpPr>
        <p:spPr>
          <a:xfrm>
            <a:off x="1175657" y="4879910"/>
            <a:ext cx="21755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Amplifiers</a:t>
            </a:r>
          </a:p>
          <a:p>
            <a:r>
              <a:rPr lang="en-US" sz="2400" dirty="0"/>
              <a:t>50 MHZ 200W</a:t>
            </a:r>
          </a:p>
          <a:p>
            <a:r>
              <a:rPr lang="en-US" sz="2400" dirty="0"/>
              <a:t>144 MHz 200W</a:t>
            </a:r>
          </a:p>
          <a:p>
            <a:r>
              <a:rPr lang="en-US" sz="2400" dirty="0"/>
              <a:t>222 MHz 100W</a:t>
            </a:r>
          </a:p>
          <a:p>
            <a:r>
              <a:rPr lang="en-US" sz="2400" dirty="0"/>
              <a:t>432 MHz 100W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E0A816-248C-4E42-8AEA-4E2538FC6681}"/>
              </a:ext>
            </a:extLst>
          </p:cNvPr>
          <p:cNvSpPr txBox="1"/>
          <p:nvPr/>
        </p:nvSpPr>
        <p:spPr>
          <a:xfrm>
            <a:off x="4422709" y="4879910"/>
            <a:ext cx="24529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Distribution Boxes</a:t>
            </a:r>
          </a:p>
          <a:p>
            <a:r>
              <a:rPr lang="en-US" sz="2400" dirty="0"/>
              <a:t>Outdoor (TBOX)</a:t>
            </a:r>
          </a:p>
          <a:p>
            <a:r>
              <a:rPr lang="en-US" sz="2400" dirty="0"/>
              <a:t>Indoor (JBOX)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0AF8B-DABF-4BC1-9569-F94FA1E2FC5B}"/>
              </a:ext>
            </a:extLst>
          </p:cNvPr>
          <p:cNvSpPr txBox="1"/>
          <p:nvPr/>
        </p:nvSpPr>
        <p:spPr>
          <a:xfrm>
            <a:off x="8592914" y="4879910"/>
            <a:ext cx="18817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Power Supply</a:t>
            </a:r>
          </a:p>
          <a:p>
            <a:r>
              <a:rPr lang="en-US" sz="2400" dirty="0"/>
              <a:t>13.6V</a:t>
            </a:r>
          </a:p>
          <a:p>
            <a:r>
              <a:rPr lang="en-US" sz="2400" dirty="0"/>
              <a:t>28V</a:t>
            </a:r>
          </a:p>
          <a:p>
            <a:r>
              <a:rPr lang="en-US" sz="2400" dirty="0"/>
              <a:t>50V</a:t>
            </a:r>
          </a:p>
        </p:txBody>
      </p:sp>
    </p:spTree>
    <p:extLst>
      <p:ext uri="{BB962C8B-B14F-4D97-AF65-F5344CB8AC3E}">
        <p14:creationId xmlns:p14="http://schemas.microsoft.com/office/powerpoint/2010/main" val="1034587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377745-034E-4A72-9430-FBE785FB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Amplifier Key Components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69DA44-AECA-4235-AFE2-EE82C0954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1599" y="1754837"/>
            <a:ext cx="9883652" cy="473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12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FC0AC4-0B69-44B5-9E6D-6BB98A66D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Amplifiers – Wired &amp; Shielded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47A0E0-173E-42CA-85BA-AFD5E24D7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8037645" y="2011314"/>
            <a:ext cx="3813048" cy="3842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A3A3EB-7E6A-46D7-BB3F-41AAA44CF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659" y="2028559"/>
            <a:ext cx="3200677" cy="3810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15177-C9C2-4979-B4F6-E6BFB57AE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53545" y="2137503"/>
            <a:ext cx="3813048" cy="35951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685579-8380-41B7-9CCD-927CFACE2218}"/>
              </a:ext>
            </a:extLst>
          </p:cNvPr>
          <p:cNvSpPr txBox="1"/>
          <p:nvPr/>
        </p:nvSpPr>
        <p:spPr>
          <a:xfrm>
            <a:off x="889341" y="6085350"/>
            <a:ext cx="27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MHz (same as 144 MHz)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A41DB3-EC80-4586-A02D-849EE116E121}"/>
              </a:ext>
            </a:extLst>
          </p:cNvPr>
          <p:cNvSpPr txBox="1"/>
          <p:nvPr/>
        </p:nvSpPr>
        <p:spPr>
          <a:xfrm>
            <a:off x="5531495" y="6085350"/>
            <a:ext cx="1129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222 MHz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51D90A-FC85-433E-B7D1-94C7056A42D8}"/>
              </a:ext>
            </a:extLst>
          </p:cNvPr>
          <p:cNvSpPr txBox="1"/>
          <p:nvPr/>
        </p:nvSpPr>
        <p:spPr>
          <a:xfrm>
            <a:off x="9132215" y="6085350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432 MHz</a:t>
            </a:r>
          </a:p>
        </p:txBody>
      </p:sp>
    </p:spTree>
    <p:extLst>
      <p:ext uri="{BB962C8B-B14F-4D97-AF65-F5344CB8AC3E}">
        <p14:creationId xmlns:p14="http://schemas.microsoft.com/office/powerpoint/2010/main" val="3556851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7EFD51-2778-4ED2-9856-9B8DE24B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JBOX – Front and Rear Panel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FB6342-9A8E-4E14-A8C1-602B72333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7014" y="1885280"/>
            <a:ext cx="6253035" cy="2126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FEAB36-E1C2-4885-B9A6-7CB889178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605" y="4208940"/>
            <a:ext cx="8822787" cy="2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32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DDCB7-2225-45CE-BB8D-3C73CDB85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JBOX - Interior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E31CCD-17BF-4915-8901-C27D32141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24878" y="1921341"/>
            <a:ext cx="6142240" cy="461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69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DDCB7-2225-45CE-BB8D-3C73CDB85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TBOX – Bottom Panel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2DECD7-473F-4324-B1E2-56920B995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77382" y="1743028"/>
            <a:ext cx="7503793" cy="495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0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1551</Words>
  <Application>Microsoft Office PowerPoint</Application>
  <PresentationFormat>Widescreen</PresentationFormat>
  <Paragraphs>158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Office Theme</vt:lpstr>
      <vt:lpstr>50 to 1296 MHz Station Build  With Lessons Learned!</vt:lpstr>
      <vt:lpstr>Station Goals</vt:lpstr>
      <vt:lpstr>Finished Station</vt:lpstr>
      <vt:lpstr>Boxes I Needed to Build</vt:lpstr>
      <vt:lpstr>Amplifier Key Components</vt:lpstr>
      <vt:lpstr>Amplifiers – Wired &amp; Shielded</vt:lpstr>
      <vt:lpstr>JBOX – Front and Rear Panel</vt:lpstr>
      <vt:lpstr>JBOX - Interior</vt:lpstr>
      <vt:lpstr>TBOX – Bottom Panel</vt:lpstr>
      <vt:lpstr>TBOX - Interior</vt:lpstr>
      <vt:lpstr>Power Supply - Interior</vt:lpstr>
      <vt:lpstr>Lesson #1 – Read the Data Sheet! W6PQL Couplers and Bar Graphs</vt:lpstr>
      <vt:lpstr>Lesson #1 – Read The Data Sheet! W6PQL Couplers and Bar Graphs</vt:lpstr>
      <vt:lpstr>1296 &amp; 902 Amplifiers</vt:lpstr>
      <vt:lpstr>Lesson #2 – Don’t Trust the Data Sheet! 902 and 1296 Amplifiers</vt:lpstr>
      <vt:lpstr>Lesson #3 – Read The Data Sheet! 902 and 1296 Amplifiers</vt:lpstr>
      <vt:lpstr>Lesson#4 – Sometimes it IS the Test Equipment</vt:lpstr>
      <vt:lpstr>Lesson#4 – Sometimes it IS the Test Equipment</vt:lpstr>
      <vt:lpstr>Lesson#4 – Sometimes it IS the Test Equipment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 Caswell</dc:creator>
  <cp:lastModifiedBy>Fred Caswell</cp:lastModifiedBy>
  <cp:revision>17</cp:revision>
  <dcterms:created xsi:type="dcterms:W3CDTF">2023-04-03T15:02:23Z</dcterms:created>
  <dcterms:modified xsi:type="dcterms:W3CDTF">2023-04-04T01:36:20Z</dcterms:modified>
</cp:coreProperties>
</file>